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61" r:id="rId2"/>
    <p:sldId id="259" r:id="rId3"/>
    <p:sldId id="262" r:id="rId4"/>
    <p:sldId id="282" r:id="rId5"/>
    <p:sldId id="274" r:id="rId6"/>
    <p:sldId id="273" r:id="rId7"/>
    <p:sldId id="283" r:id="rId8"/>
    <p:sldId id="279" r:id="rId9"/>
    <p:sldId id="263" r:id="rId10"/>
    <p:sldId id="275" r:id="rId11"/>
    <p:sldId id="276" r:id="rId12"/>
    <p:sldId id="281" r:id="rId13"/>
    <p:sldId id="284" r:id="rId14"/>
    <p:sldId id="285" r:id="rId15"/>
    <p:sldId id="264" r:id="rId16"/>
    <p:sldId id="277" r:id="rId17"/>
    <p:sldId id="278" r:id="rId18"/>
    <p:sldId id="286" r:id="rId19"/>
    <p:sldId id="26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FF00"/>
    <a:srgbClr val="FF0066"/>
    <a:srgbClr val="FFCC99"/>
    <a:srgbClr val="FF3300"/>
    <a:srgbClr val="00CC66"/>
    <a:srgbClr val="FF66CC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82" autoAdjust="0"/>
    <p:restoredTop sz="90929"/>
  </p:normalViewPr>
  <p:slideViewPr>
    <p:cSldViewPr>
      <p:cViewPr varScale="1">
        <p:scale>
          <a:sx n="91" d="100"/>
          <a:sy n="91" d="100"/>
        </p:scale>
        <p:origin x="-77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06/relationships/legacyDocTextInfo" Target="legacyDocTextInfo.bin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F703B3-322D-4C89-A714-E5294AEF1B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A9A02-F739-45FE-85C7-BBFA84FD7E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61AE6-FD01-44EE-B104-44CE8046F3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E2795-8F15-47E0-9E2F-F1AA2AF5C8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F7E675-9B33-4069-8BDF-749727426E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5E912-A90C-4973-B969-89A38E3A2D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DE543-56DC-42BE-A1E9-62B59E9E75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6FD07-8377-435A-8F51-AB34D6DCE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61689-4808-4FD5-AF05-7B6389EEA1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42282-A8CB-406B-B486-A673F5F45A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38ED9-F6F0-431C-87E1-E9FE2BF951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48F0F-667D-494C-81D1-606481622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4A08B-D596-47FE-9475-AE85869F03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9097D1-2138-4E44-A26F-822E30A989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7613" cy="457200"/>
          </a:xfrm>
          <a:noFill/>
          <a:ln/>
        </p:spPr>
        <p:txBody>
          <a:bodyPr lIns="91435" tIns="45718" rIns="91435" bIns="45718" anchor="t"/>
          <a:lstStyle/>
          <a:p>
            <a:pPr>
              <a:tabLst>
                <a:tab pos="1028700" algn="l"/>
              </a:tabLst>
            </a:pPr>
            <a:r>
              <a:rPr lang="en-US" altLang="en-US" sz="1800">
                <a:solidFill>
                  <a:schemeClr val="tx1"/>
                </a:solidFill>
                <a:latin typeface="Arial" charset="0"/>
              </a:rPr>
              <a:t>Figure 1.3  Some properties of life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49288"/>
            <a:ext cx="8991600" cy="5954712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How do these organisms get ENERGY?  What do they need ENERGY for?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Scientists &amp; Photosynthesis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Van Helmont (water)</a:t>
            </a:r>
          </a:p>
          <a:p>
            <a:pPr lvl="1">
              <a:lnSpc>
                <a:spcPct val="90000"/>
              </a:lnSpc>
            </a:pPr>
            <a:r>
              <a:rPr lang="en-US"/>
              <a:t>Willow Tree and Soil</a:t>
            </a:r>
          </a:p>
          <a:p>
            <a:pPr lvl="1">
              <a:lnSpc>
                <a:spcPct val="90000"/>
              </a:lnSpc>
            </a:pPr>
            <a:r>
              <a:rPr lang="en-US"/>
              <a:t>Thought the tree gained mass because of water</a:t>
            </a:r>
          </a:p>
          <a:p>
            <a:pPr lvl="1">
              <a:lnSpc>
                <a:spcPct val="90000"/>
              </a:lnSpc>
            </a:pPr>
            <a:r>
              <a:rPr lang="en-US"/>
              <a:t>Did not realize carbon dioxide and sunlight mattered.</a:t>
            </a:r>
          </a:p>
          <a:p>
            <a:pPr>
              <a:lnSpc>
                <a:spcPct val="90000"/>
              </a:lnSpc>
            </a:pPr>
            <a:r>
              <a:rPr lang="en-US"/>
              <a:t>Priestly (oxygen)</a:t>
            </a:r>
          </a:p>
          <a:p>
            <a:pPr lvl="1">
              <a:lnSpc>
                <a:spcPct val="90000"/>
              </a:lnSpc>
            </a:pPr>
            <a:r>
              <a:rPr lang="en-US"/>
              <a:t>Glass jar over burning candle and mint sprig</a:t>
            </a:r>
          </a:p>
          <a:p>
            <a:pPr lvl="1">
              <a:lnSpc>
                <a:spcPct val="90000"/>
              </a:lnSpc>
            </a:pPr>
            <a:r>
              <a:rPr lang="en-US"/>
              <a:t>Plant released oxygen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Scientists &amp; Photosynthesis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Ingenhouz (sunlight)</a:t>
            </a:r>
          </a:p>
          <a:p>
            <a:pPr lvl="1"/>
            <a:r>
              <a:rPr lang="en-US"/>
              <a:t>Showed that Priestly’s experiment worked only if the plant was in the presence of sunlight.</a:t>
            </a:r>
          </a:p>
          <a:p>
            <a:endParaRPr lang="en-US"/>
          </a:p>
          <a:p>
            <a:r>
              <a:rPr lang="en-US"/>
              <a:t>Photosynthesis equation:</a:t>
            </a:r>
          </a:p>
          <a:p>
            <a:pPr>
              <a:buFontTx/>
              <a:buNone/>
            </a:pPr>
            <a:r>
              <a:rPr lang="en-US"/>
              <a:t>6CO</a:t>
            </a:r>
            <a:r>
              <a:rPr lang="en-US" baseline="-25000"/>
              <a:t>2</a:t>
            </a:r>
            <a:r>
              <a:rPr lang="en-US"/>
              <a:t> + 6H</a:t>
            </a:r>
            <a:r>
              <a:rPr lang="en-US" baseline="-25000"/>
              <a:t>2</a:t>
            </a:r>
            <a:r>
              <a:rPr lang="en-US"/>
              <a:t>0 ----sunlight---&gt; C</a:t>
            </a:r>
            <a:r>
              <a:rPr lang="en-US" baseline="-25000"/>
              <a:t>6</a:t>
            </a:r>
            <a:r>
              <a:rPr lang="en-US"/>
              <a:t>H</a:t>
            </a:r>
            <a:r>
              <a:rPr lang="en-US" baseline="-25000"/>
              <a:t>12</a:t>
            </a:r>
            <a:r>
              <a:rPr lang="en-US"/>
              <a:t>O</a:t>
            </a:r>
            <a:r>
              <a:rPr lang="en-US" baseline="-25000"/>
              <a:t>6</a:t>
            </a:r>
            <a:r>
              <a:rPr lang="en-US"/>
              <a:t> + 6O</a:t>
            </a:r>
            <a:r>
              <a:rPr lang="en-US" baseline="-25000"/>
              <a:t>2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Photosynthesis…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Photosynthesis equation: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6CO</a:t>
            </a:r>
            <a:r>
              <a:rPr lang="en-US" sz="2800" baseline="-25000"/>
              <a:t>2</a:t>
            </a:r>
            <a:r>
              <a:rPr lang="en-US" sz="2800"/>
              <a:t> + 6H</a:t>
            </a:r>
            <a:r>
              <a:rPr lang="en-US" sz="2800" baseline="-25000"/>
              <a:t>2</a:t>
            </a:r>
            <a:r>
              <a:rPr lang="en-US" sz="2800"/>
              <a:t>0 ----sunlight---&gt; C</a:t>
            </a:r>
            <a:r>
              <a:rPr lang="en-US" sz="2800" baseline="-25000"/>
              <a:t>6</a:t>
            </a:r>
            <a:r>
              <a:rPr lang="en-US" sz="2800"/>
              <a:t>H</a:t>
            </a:r>
            <a:r>
              <a:rPr lang="en-US" sz="2800" baseline="-25000"/>
              <a:t>12</a:t>
            </a:r>
            <a:r>
              <a:rPr lang="en-US" sz="2800"/>
              <a:t>O</a:t>
            </a:r>
            <a:r>
              <a:rPr lang="en-US" sz="2800" baseline="-25000"/>
              <a:t>6</a:t>
            </a:r>
            <a:r>
              <a:rPr lang="en-US" sz="2800"/>
              <a:t> + 6O</a:t>
            </a:r>
            <a:r>
              <a:rPr lang="en-US" sz="2800" baseline="-25000"/>
              <a:t>2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aseline="-25000"/>
          </a:p>
          <a:p>
            <a:pPr>
              <a:lnSpc>
                <a:spcPct val="90000"/>
              </a:lnSpc>
            </a:pPr>
            <a:r>
              <a:rPr lang="en-US" sz="2800"/>
              <a:t>In addition to Carbon dioxide and water, sunlight and chlorophyll is needed.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Chlorophyll is a green pigment in chloroplasts that absorbs the sunlight needed for the reaction to take place.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aseline="-25000"/>
          </a:p>
          <a:p>
            <a:pPr>
              <a:lnSpc>
                <a:spcPct val="90000"/>
              </a:lnSpc>
              <a:buFontTx/>
              <a:buNone/>
            </a:pPr>
            <a:endParaRPr lang="en-US" sz="2800" baseline="-25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CHLOROPHYLL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Two types: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Chlorophyll </a:t>
            </a:r>
            <a:r>
              <a:rPr lang="en-US" sz="2400" i="1"/>
              <a:t>a</a:t>
            </a:r>
            <a:r>
              <a:rPr lang="en-US" sz="2400"/>
              <a:t>:  absorbs mostly blue-violet and red colors.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Chlorophyll </a:t>
            </a:r>
            <a:r>
              <a:rPr lang="en-US" sz="2400" i="1"/>
              <a:t>b</a:t>
            </a:r>
            <a:r>
              <a:rPr lang="en-US" sz="2400"/>
              <a:t>:  absorbs mostly blue and red colors.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Both types of chlorophyll reflect green.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Plants also have a pigment called carotene that reflects some red and orange colors.  (Changing of the leaves in the fall).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077200" cy="685800"/>
          </a:xfrm>
        </p:spPr>
        <p:txBody>
          <a:bodyPr/>
          <a:lstStyle/>
          <a:p>
            <a:r>
              <a:rPr lang="en-US"/>
              <a:t>Absorption of Light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62000" y="15240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800100"/>
            <a:ext cx="522922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09600" y="838200"/>
            <a:ext cx="2438400" cy="26479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CC66"/>
                </a:solidFill>
              </a:rPr>
              <a:t>A CHLOROPLAST absorbs all wavelengths of light EXCEPT green…it reflects green light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04800" y="3657600"/>
            <a:ext cx="31242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White light = violet, blue, green, yellow, orange, red. </a:t>
            </a:r>
          </a:p>
          <a:p>
            <a:pPr>
              <a:spcBef>
                <a:spcPct val="50000"/>
              </a:spcBef>
            </a:pPr>
            <a:r>
              <a:rPr lang="en-US"/>
              <a:t>White = all colors reflected.</a:t>
            </a:r>
          </a:p>
          <a:p>
            <a:pPr>
              <a:spcBef>
                <a:spcPct val="50000"/>
              </a:spcBef>
            </a:pPr>
            <a:r>
              <a:rPr lang="en-US"/>
              <a:t>Black = all colors absorbed.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of Photosynthesis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Light Reactions:  Light dependent ..NEEDS sunlight.</a:t>
            </a:r>
          </a:p>
          <a:p>
            <a:endParaRPr lang="en-US"/>
          </a:p>
          <a:p>
            <a:r>
              <a:rPr lang="en-US"/>
              <a:t>Dark Reactions:  Light independent…does NOT matter if light is present or not.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 Reactions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Take place within the thylakoid membranes</a:t>
            </a:r>
          </a:p>
          <a:p>
            <a:r>
              <a:rPr lang="en-US"/>
              <a:t>Use energy to produce ATP and NADPH (an electron carrier)</a:t>
            </a:r>
          </a:p>
          <a:p>
            <a:r>
              <a:rPr lang="en-US"/>
              <a:t>Produces oxygen gas and converts:</a:t>
            </a:r>
          </a:p>
          <a:p>
            <a:pPr lvl="1"/>
            <a:r>
              <a:rPr lang="en-US"/>
              <a:t>ADP to ATP</a:t>
            </a:r>
          </a:p>
          <a:p>
            <a:pPr lvl="1"/>
            <a:r>
              <a:rPr lang="en-US"/>
              <a:t>NADP to NADPH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Dark Reactions (aka Calvin Cycle)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Takes place in the stroma</a:t>
            </a:r>
          </a:p>
          <a:p>
            <a:r>
              <a:rPr lang="en-US"/>
              <a:t>Uses ATP and NADPH from the light reaction to produce high energy sugars (such as glucose)</a:t>
            </a:r>
          </a:p>
          <a:p>
            <a:r>
              <a:rPr lang="en-US"/>
              <a:t>The glucose from this reaction can be used in cellular respiration.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Photosynthesis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295400"/>
            <a:ext cx="7543800" cy="4800600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Factors that Control </a:t>
            </a:r>
            <a:b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Photosynthesis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u="sng">
                <a:effectLst>
                  <a:outerShdw blurRad="38100" dist="38100" dir="2700000" algn="tl">
                    <a:srgbClr val="FFFFFF"/>
                  </a:outerShdw>
                </a:effectLst>
              </a:rPr>
              <a:t>Light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Photosynthesis begins with photochemical reactions, which trap light energy and go at increased rates when the light intensity increases.</a:t>
            </a:r>
            <a:endParaRPr lang="en-US" u="sng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u="sng">
                <a:effectLst>
                  <a:outerShdw blurRad="38100" dist="38100" dir="2700000" algn="tl">
                    <a:srgbClr val="FFFFFF"/>
                  </a:outerShdw>
                </a:effectLst>
              </a:rPr>
              <a:t>Heat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/>
              <a:t>Reactions are increased by heat.  Molecules move faster when heated.</a:t>
            </a:r>
          </a:p>
          <a:p>
            <a:pPr>
              <a:lnSpc>
                <a:spcPct val="90000"/>
              </a:lnSpc>
            </a:pPr>
            <a:r>
              <a:rPr lang="en-US" sz="3600" u="sng">
                <a:effectLst>
                  <a:outerShdw blurRad="38100" dist="38100" dir="2700000" algn="tl">
                    <a:srgbClr val="FFFFFF"/>
                  </a:outerShdw>
                </a:effectLst>
              </a:rPr>
              <a:t>Carbon Dioxide Level</a:t>
            </a:r>
          </a:p>
          <a:p>
            <a:pPr lvl="2">
              <a:lnSpc>
                <a:spcPct val="90000"/>
              </a:lnSpc>
            </a:pPr>
            <a:r>
              <a:rPr lang="en-US" sz="2800"/>
              <a:t>Increase in amounts of CO</a:t>
            </a:r>
            <a:r>
              <a:rPr lang="en-US" sz="2800" baseline="-25000"/>
              <a:t>2  </a:t>
            </a:r>
            <a:r>
              <a:rPr lang="en-US" sz="2800"/>
              <a:t>increases the rate of photosynthesis</a:t>
            </a:r>
            <a:endParaRPr lang="en-US" sz="2800" baseline="-25000"/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  <a:buFontTx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>
                <a:solidFill>
                  <a:schemeClr val="tx1"/>
                </a:solidFill>
              </a:rPr>
              <a:t>Cell Energy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Work is done when anything is moved.  This biological work demands energy. </a:t>
            </a:r>
          </a:p>
          <a:p>
            <a:endParaRPr lang="en-US"/>
          </a:p>
          <a:p>
            <a:r>
              <a:rPr lang="en-US"/>
              <a:t> The cellular form of ENERGY is ATP.</a:t>
            </a:r>
          </a:p>
          <a:p>
            <a:endParaRPr lang="en-US"/>
          </a:p>
          <a:p>
            <a:r>
              <a:rPr lang="en-US"/>
              <a:t>ATP stands for Adenosine Triphosphate.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ATP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ATP is the cells energy currency.  However it needs to be broken apart in order to release the energy.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ATP consists of 3 parts: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			sugar group (ribose)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			nitrogen base (adenine)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			three phosphates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ATP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905000"/>
            <a:ext cx="6434138" cy="4419600"/>
          </a:xfrm>
          <a:noFill/>
          <a:ln/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600200" y="2209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447800" y="2514600"/>
            <a:ext cx="1600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Adenine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3276600" y="2514600"/>
            <a:ext cx="1371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Ribose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5105400" y="2514600"/>
            <a:ext cx="2286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 Phosphates</a:t>
            </a: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4800600" y="3124200"/>
            <a:ext cx="2590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V="1">
            <a:off x="7391400" y="30480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 flipV="1">
            <a:off x="4800600" y="30480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4800600" y="304800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ATP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a phosphate is broken off, energy is released.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The energy released powers cellular activities, such as active transport, protein synthesis, and muscle contraction.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ADP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Adenosine Diphosphate</a:t>
            </a:r>
          </a:p>
          <a:p>
            <a:pPr lvl="1"/>
            <a:r>
              <a:rPr lang="en-US"/>
              <a:t>Contains adenine and ribose but has only 2 phosphate groups instead of three.</a:t>
            </a:r>
          </a:p>
          <a:p>
            <a:pPr lvl="1">
              <a:buFontTx/>
              <a:buNone/>
            </a:pPr>
            <a:endParaRPr lang="en-US"/>
          </a:p>
          <a:p>
            <a:r>
              <a:rPr lang="en-US"/>
              <a:t>When a phosphate is added to ADP then ATP is created and energy is stored.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ADP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09663" y="1981200"/>
            <a:ext cx="6923087" cy="4114800"/>
          </a:xfrm>
          <a:noFill/>
          <a:ln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447800" y="2514600"/>
            <a:ext cx="1600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Adenine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276600" y="2514600"/>
            <a:ext cx="1371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Ribose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410200" y="2514600"/>
            <a:ext cx="2286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 Phosphates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7010400" y="4114800"/>
            <a:ext cx="838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7162800" y="3048000"/>
            <a:ext cx="609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ATP &amp; ADP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					</a:t>
            </a:r>
          </a:p>
        </p:txBody>
      </p:sp>
      <p:graphicFrame>
        <p:nvGraphicFramePr>
          <p:cNvPr id="30727" name="Diagram 7"/>
          <p:cNvGraphicFramePr>
            <a:graphicFrameLocks/>
          </p:cNvGraphicFramePr>
          <p:nvPr>
            <p:ph sz="half" idx="2"/>
          </p:nvPr>
        </p:nvGraphicFramePr>
        <p:xfrm>
          <a:off x="2251075" y="1676400"/>
          <a:ext cx="4287838" cy="4576763"/>
        </p:xfrm>
        <a:graphic>
          <a:graphicData uri="http://schemas.openxmlformats.org/drawingml/2006/compatibility">
            <com:legacyDrawing xmlns:com="http://schemas.openxmlformats.org/drawingml/2006/compatibility" spid="_x0000_s30727"/>
          </a:graphicData>
        </a:graphic>
      </p:graphicFrame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5715000" y="2057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Releases energy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533400" y="2057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Loses 1 phosphate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381000" y="190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6172200" y="5181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Gains 1 phosphate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457200" y="5257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Stores Energy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PHOTOSYNTHESIS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process by which autotrophs make chemical energy (glucose) from light energy (sun).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38200" y="3733800"/>
            <a:ext cx="7696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667125"/>
            <a:ext cx="6934200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561</Words>
  <Application>Microsoft Office PowerPoint</Application>
  <PresentationFormat>On-screen Show (4:3)</PresentationFormat>
  <Paragraphs>101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Times New Roman</vt:lpstr>
      <vt:lpstr>Arial</vt:lpstr>
      <vt:lpstr>Default Design</vt:lpstr>
      <vt:lpstr>Figure 1.3  Some properties of life</vt:lpstr>
      <vt:lpstr>Cell Energy</vt:lpstr>
      <vt:lpstr>ATP</vt:lpstr>
      <vt:lpstr>ATP</vt:lpstr>
      <vt:lpstr>ATP</vt:lpstr>
      <vt:lpstr>ADP</vt:lpstr>
      <vt:lpstr>ADP</vt:lpstr>
      <vt:lpstr>ATP &amp; ADP</vt:lpstr>
      <vt:lpstr>PHOTOSYNTHESIS</vt:lpstr>
      <vt:lpstr>Scientists &amp; Photosynthesis</vt:lpstr>
      <vt:lpstr>Scientists &amp; Photosynthesis</vt:lpstr>
      <vt:lpstr>Photosynthesis…</vt:lpstr>
      <vt:lpstr>CHLOROPHYLL</vt:lpstr>
      <vt:lpstr>Absorption of Light </vt:lpstr>
      <vt:lpstr>Process of Photosynthesis</vt:lpstr>
      <vt:lpstr>Light Reactions</vt:lpstr>
      <vt:lpstr>Dark Reactions (aka Calvin Cycle)</vt:lpstr>
      <vt:lpstr>Photosynthesis</vt:lpstr>
      <vt:lpstr>Factors that Control  Photosynthesis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9.0  Orangutans eating</dc:title>
  <dc:creator>Valued Gateway Client</dc:creator>
  <cp:lastModifiedBy>user</cp:lastModifiedBy>
  <cp:revision>9</cp:revision>
  <dcterms:created xsi:type="dcterms:W3CDTF">2004-06-10T15:19:12Z</dcterms:created>
  <dcterms:modified xsi:type="dcterms:W3CDTF">2011-03-15T02:55:31Z</dcterms:modified>
</cp:coreProperties>
</file>