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/>
              <a:pPr/>
              <a:t>8/30/2012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/>
              <a:pPr/>
              <a:t>8/30/2012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/>
              <a:pPr/>
              <a:t>8/30/2012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 Electrons &amp; Periodic Behavior</a:t>
            </a:r>
            <a:endParaRPr lang="en-US" dirty="0"/>
          </a:p>
        </p:txBody>
      </p:sp>
      <p:pic>
        <p:nvPicPr>
          <p:cNvPr id="12290" name="Picture 2" descr="http://www.free-hdwallpapers.com/wallpapers/abstract/4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740" y="1402080"/>
            <a:ext cx="483514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Electronegativity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5029200"/>
            <a:ext cx="103251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you go down a group the electronegativity </a:t>
            </a:r>
            <a:r>
              <a:rPr lang="en-US" sz="2400" b="1" i="1" dirty="0" smtClean="0"/>
              <a:t>decreases </a:t>
            </a:r>
            <a:r>
              <a:rPr lang="en-US" sz="2400" dirty="0" smtClean="0"/>
              <a:t>because the </a:t>
            </a:r>
            <a:r>
              <a:rPr lang="en-US" sz="2400" dirty="0" smtClean="0"/>
              <a:t>further down a group, the farther the electron is away from the nucleus, thus, more willing to share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6866" name="Picture 2" descr="http://www.bbc.co.uk/bitesize/higher/chemistry/images/patterns_fig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40" y="1369769"/>
            <a:ext cx="7779385" cy="3659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Electronegativity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5029200"/>
            <a:ext cx="10325100" cy="12954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As you move across a period, electronegativity </a:t>
            </a:r>
            <a:r>
              <a:rPr lang="en-US" sz="2400" dirty="0" smtClean="0"/>
              <a:t>generally </a:t>
            </a:r>
            <a:r>
              <a:rPr lang="en-US" sz="2400" b="1" i="1" dirty="0" smtClean="0"/>
              <a:t>increases</a:t>
            </a:r>
            <a:r>
              <a:rPr lang="en-US" sz="2400" dirty="0" smtClean="0"/>
              <a:t> from left to right </a:t>
            </a:r>
            <a:r>
              <a:rPr lang="en-US" sz="2400" dirty="0" smtClean="0"/>
              <a:t>because at </a:t>
            </a:r>
            <a:r>
              <a:rPr lang="en-US" sz="2400" dirty="0" smtClean="0"/>
              <a:t>the right end are the nonmetals. They want </a:t>
            </a:r>
            <a:r>
              <a:rPr lang="en-US" sz="2400" u="sng" dirty="0" smtClean="0"/>
              <a:t>more</a:t>
            </a:r>
            <a:r>
              <a:rPr lang="en-US" sz="2400" dirty="0" smtClean="0"/>
              <a:t> </a:t>
            </a:r>
            <a:r>
              <a:rPr lang="en-US" sz="2400" dirty="0" smtClean="0"/>
              <a:t>electrons</a:t>
            </a:r>
            <a:r>
              <a:rPr lang="en-US" sz="2400" dirty="0" smtClean="0"/>
              <a:t> </a:t>
            </a:r>
            <a:r>
              <a:rPr lang="en-US" sz="2400" dirty="0" smtClean="0"/>
              <a:t>to satisfy their outer octet.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6866" name="Picture 2" descr="http://www.bbc.co.uk/bitesize/higher/chemistry/images/patterns_fig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40" y="1369769"/>
            <a:ext cx="7779385" cy="3659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325100" cy="10969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Electronegativity &amp; Ionization Energy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10325100" cy="4571999"/>
          </a:xfrm>
        </p:spPr>
        <p:txBody>
          <a:bodyPr>
            <a:normAutofit/>
          </a:bodyPr>
          <a:lstStyle/>
          <a:p>
            <a:r>
              <a:rPr lang="en-AU" sz="2800" dirty="0" smtClean="0"/>
              <a:t>Electronegativity is related to ionization energy. </a:t>
            </a:r>
            <a:endParaRPr lang="en-AU" sz="2800" dirty="0" smtClean="0"/>
          </a:p>
          <a:p>
            <a:pPr lvl="1"/>
            <a:r>
              <a:rPr lang="en-AU" sz="2400" dirty="0" smtClean="0"/>
              <a:t>Electrons </a:t>
            </a:r>
            <a:r>
              <a:rPr lang="en-AU" sz="2400" dirty="0" smtClean="0"/>
              <a:t>with low ionization energies have low </a:t>
            </a:r>
            <a:r>
              <a:rPr lang="en-AU" sz="2400" dirty="0" err="1" smtClean="0"/>
              <a:t>electronegativities</a:t>
            </a:r>
            <a:r>
              <a:rPr lang="en-AU" sz="2400" dirty="0" smtClean="0"/>
              <a:t> because their nuclei do not exert a strong attractive force on electrons. </a:t>
            </a:r>
            <a:endParaRPr lang="en-AU" sz="2400" dirty="0" smtClean="0"/>
          </a:p>
          <a:p>
            <a:pPr lvl="1"/>
            <a:r>
              <a:rPr lang="en-AU" sz="2400" dirty="0" smtClean="0"/>
              <a:t>Elements </a:t>
            </a:r>
            <a:r>
              <a:rPr lang="en-AU" sz="2400" dirty="0" smtClean="0"/>
              <a:t>with high ionization energies have high </a:t>
            </a:r>
            <a:r>
              <a:rPr lang="en-AU" sz="2400" dirty="0" err="1" smtClean="0"/>
              <a:t>electronegativities</a:t>
            </a:r>
            <a:r>
              <a:rPr lang="en-AU" sz="2400" dirty="0" smtClean="0"/>
              <a:t> due to the strong pull exerted on electrons by the nucleus. 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Metallic &amp; Nonmetallic Character</a:t>
            </a:r>
            <a:endParaRPr lang="en-US" sz="4800" b="1" dirty="0"/>
          </a:p>
        </p:txBody>
      </p:sp>
      <p:pic>
        <p:nvPicPr>
          <p:cNvPr id="37890" name="Picture 2" descr="http://wps.prenhall.com/wps/media/objects/476/488316/Instructor_Resources/Chapter_09/FG09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1" y="1416790"/>
            <a:ext cx="9631680" cy="50979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Summary of Periodic Trends</a:t>
            </a:r>
            <a:endParaRPr lang="en-US" sz="4800" dirty="0"/>
          </a:p>
        </p:txBody>
      </p:sp>
      <p:pic>
        <p:nvPicPr>
          <p:cNvPr id="38914" name="Picture 2" descr="http://upload.wikimedia.org/wikipedia/commons/4/41/PERIODIC_TR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57617"/>
            <a:ext cx="7745095" cy="5245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28160" y="1447800"/>
            <a:ext cx="2209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Electronegativity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9324646" y="3200400"/>
            <a:ext cx="461665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en-US" b="1" dirty="0" smtClean="0"/>
              <a:t>Electronegativity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Periodic Law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When elements are arrange by increasing atomic number, there is a periodic repetition of their physical &amp; chemical properties.</a:t>
            </a:r>
          </a:p>
          <a:p>
            <a:endParaRPr lang="en-US" dirty="0" smtClean="0"/>
          </a:p>
          <a:p>
            <a:r>
              <a:rPr lang="en-US" sz="3200" dirty="0" smtClean="0"/>
              <a:t>Periodic Trends:</a:t>
            </a:r>
          </a:p>
          <a:p>
            <a:pPr lvl="1"/>
            <a:r>
              <a:rPr lang="en-US" sz="3200" dirty="0" smtClean="0"/>
              <a:t>Atomic Radius</a:t>
            </a:r>
          </a:p>
          <a:p>
            <a:pPr lvl="1"/>
            <a:r>
              <a:rPr lang="en-US" sz="3200" dirty="0" smtClean="0"/>
              <a:t>Electronegativity</a:t>
            </a:r>
          </a:p>
          <a:p>
            <a:pPr lvl="1"/>
            <a:r>
              <a:rPr lang="en-US" sz="3200" dirty="0" smtClean="0"/>
              <a:t>Ionization Energy</a:t>
            </a:r>
          </a:p>
          <a:p>
            <a:pPr lvl="1"/>
            <a:r>
              <a:rPr lang="en-US" sz="3200" dirty="0" smtClean="0"/>
              <a:t>Metallic Character</a:t>
            </a:r>
          </a:p>
          <a:p>
            <a:pPr lvl="1"/>
            <a:r>
              <a:rPr lang="en-US" sz="3200" dirty="0" smtClean="0"/>
              <a:t>Nonmetallic Character</a:t>
            </a:r>
            <a:endParaRPr lang="en-US" sz="3200" dirty="0" smtClean="0"/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Factors Influencing Periodic Trends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u="sng" dirty="0" smtClean="0">
                <a:solidFill>
                  <a:schemeClr val="tx2"/>
                </a:solidFill>
              </a:rPr>
              <a:t>Energy </a:t>
            </a:r>
            <a:r>
              <a:rPr lang="en-US" sz="3000" u="sng" dirty="0" smtClean="0">
                <a:solidFill>
                  <a:schemeClr val="tx2"/>
                </a:solidFill>
              </a:rPr>
              <a:t>Level</a:t>
            </a:r>
            <a:endParaRPr lang="en-US" sz="3000" u="sng" dirty="0" smtClean="0"/>
          </a:p>
          <a:p>
            <a:pPr lvl="1"/>
            <a:r>
              <a:rPr lang="en-US" sz="3000" dirty="0" smtClean="0"/>
              <a:t>Higher energy levels are further away from the nucleus.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u="sng" dirty="0" smtClean="0">
                <a:solidFill>
                  <a:schemeClr val="tx2"/>
                </a:solidFill>
              </a:rPr>
              <a:t>Nuclear charge </a:t>
            </a:r>
            <a:r>
              <a:rPr lang="en-US" sz="3000" dirty="0" smtClean="0">
                <a:solidFill>
                  <a:schemeClr val="tx2"/>
                </a:solidFill>
              </a:rPr>
              <a:t>(# </a:t>
            </a:r>
            <a:r>
              <a:rPr lang="en-US" sz="3000" dirty="0" smtClean="0">
                <a:solidFill>
                  <a:schemeClr val="tx2"/>
                </a:solidFill>
              </a:rPr>
              <a:t>protons)</a:t>
            </a:r>
            <a:endParaRPr lang="en-US" sz="3000" dirty="0" smtClean="0"/>
          </a:p>
          <a:p>
            <a:pPr lvl="1"/>
            <a:r>
              <a:rPr lang="en-US" sz="3000" dirty="0" smtClean="0"/>
              <a:t>More charge pulls electrons in closer. (+ and – attract each other)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3. </a:t>
            </a:r>
            <a:r>
              <a:rPr lang="en-US" sz="3000" u="sng" dirty="0" smtClean="0">
                <a:solidFill>
                  <a:schemeClr val="tx2"/>
                </a:solidFill>
              </a:rPr>
              <a:t>Shielding effect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Core electrons block the valence electrons from the full charge of the nucleus.</a:t>
            </a:r>
          </a:p>
          <a:p>
            <a:pPr>
              <a:buNone/>
            </a:pPr>
            <a:endParaRPr lang="en-US" sz="3000" u="sng" dirty="0" smtClean="0"/>
          </a:p>
          <a:p>
            <a:endParaRPr lang="en-US" dirty="0"/>
          </a:p>
        </p:txBody>
      </p:sp>
      <p:pic>
        <p:nvPicPr>
          <p:cNvPr id="28674" name="Picture 2" descr="http://ts4.mm.bing.net/th?id=H.482629457700749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120" y="1569720"/>
            <a:ext cx="4913707" cy="4602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Atomic Radius (Radii)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half </a:t>
            </a:r>
            <a:r>
              <a:rPr lang="en-US" sz="3000" dirty="0" smtClean="0"/>
              <a:t>the distance </a:t>
            </a:r>
            <a:r>
              <a:rPr lang="en-US" sz="3000" dirty="0" smtClean="0"/>
              <a:t>between the nuclei of two atoms of the same element.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8641080" y="2499360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00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644640" y="2590800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7848600" y="3566160"/>
            <a:ext cx="1905000" cy="15240"/>
          </a:xfrm>
          <a:prstGeom prst="line">
            <a:avLst/>
          </a:prstGeom>
          <a:noFill/>
          <a:ln w="25399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566660" y="345948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00"/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9563100" y="338328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00"/>
              </a:solidFill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7726680" y="3779520"/>
            <a:ext cx="15240" cy="143256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8698548" y="3596640"/>
            <a:ext cx="3492" cy="156972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387236" y="2501503"/>
            <a:ext cx="2178518" cy="2380905"/>
            <a:chOff x="6387236" y="2501503"/>
            <a:chExt cx="2178518" cy="2380905"/>
          </a:xfrm>
        </p:grpSpPr>
        <p:sp>
          <p:nvSpPr>
            <p:cNvPr id="17" name="SMARTInkAnnotation0"/>
            <p:cNvSpPr/>
            <p:nvPr/>
          </p:nvSpPr>
          <p:spPr>
            <a:xfrm>
              <a:off x="6387236" y="2613315"/>
              <a:ext cx="253674" cy="230393"/>
            </a:xfrm>
            <a:custGeom>
              <a:avLst/>
              <a:gdLst/>
              <a:ahLst/>
              <a:cxnLst/>
              <a:rect l="0" t="0" r="0" b="0"/>
              <a:pathLst>
                <a:path w="253674" h="230393">
                  <a:moveTo>
                    <a:pt x="233829" y="22133"/>
                  </a:moveTo>
                  <a:lnTo>
                    <a:pt x="196959" y="6331"/>
                  </a:lnTo>
                  <a:lnTo>
                    <a:pt x="180586" y="2504"/>
                  </a:lnTo>
                  <a:lnTo>
                    <a:pt x="164158" y="778"/>
                  </a:lnTo>
                  <a:lnTo>
                    <a:pt x="113988" y="0"/>
                  </a:lnTo>
                  <a:lnTo>
                    <a:pt x="106531" y="763"/>
                  </a:lnTo>
                  <a:lnTo>
                    <a:pt x="100457" y="2099"/>
                  </a:lnTo>
                  <a:lnTo>
                    <a:pt x="95305" y="3816"/>
                  </a:lnTo>
                  <a:lnTo>
                    <a:pt x="89665" y="6614"/>
                  </a:lnTo>
                  <a:lnTo>
                    <a:pt x="83701" y="10133"/>
                  </a:lnTo>
                  <a:lnTo>
                    <a:pt x="77520" y="14133"/>
                  </a:lnTo>
                  <a:lnTo>
                    <a:pt x="72296" y="17627"/>
                  </a:lnTo>
                  <a:lnTo>
                    <a:pt x="63553" y="23713"/>
                  </a:lnTo>
                  <a:lnTo>
                    <a:pt x="52432" y="31788"/>
                  </a:lnTo>
                  <a:lnTo>
                    <a:pt x="50059" y="35184"/>
                  </a:lnTo>
                  <a:lnTo>
                    <a:pt x="48478" y="39102"/>
                  </a:lnTo>
                  <a:lnTo>
                    <a:pt x="47423" y="43367"/>
                  </a:lnTo>
                  <a:lnTo>
                    <a:pt x="45617" y="47865"/>
                  </a:lnTo>
                  <a:lnTo>
                    <a:pt x="43311" y="52517"/>
                  </a:lnTo>
                  <a:lnTo>
                    <a:pt x="40671" y="57272"/>
                  </a:lnTo>
                  <a:lnTo>
                    <a:pt x="37809" y="61268"/>
                  </a:lnTo>
                  <a:lnTo>
                    <a:pt x="28513" y="71671"/>
                  </a:lnTo>
                  <a:lnTo>
                    <a:pt x="25293" y="75828"/>
                  </a:lnTo>
                  <a:lnTo>
                    <a:pt x="22045" y="80254"/>
                  </a:lnTo>
                  <a:lnTo>
                    <a:pt x="19879" y="84858"/>
                  </a:lnTo>
                  <a:lnTo>
                    <a:pt x="18435" y="89581"/>
                  </a:lnTo>
                  <a:lnTo>
                    <a:pt x="17473" y="94384"/>
                  </a:lnTo>
                  <a:lnTo>
                    <a:pt x="15729" y="99239"/>
                  </a:lnTo>
                  <a:lnTo>
                    <a:pt x="13464" y="104129"/>
                  </a:lnTo>
                  <a:lnTo>
                    <a:pt x="10851" y="109043"/>
                  </a:lnTo>
                  <a:lnTo>
                    <a:pt x="9109" y="113973"/>
                  </a:lnTo>
                  <a:lnTo>
                    <a:pt x="7948" y="118913"/>
                  </a:lnTo>
                  <a:lnTo>
                    <a:pt x="7174" y="123860"/>
                  </a:lnTo>
                  <a:lnTo>
                    <a:pt x="6658" y="128812"/>
                  </a:lnTo>
                  <a:lnTo>
                    <a:pt x="6314" y="133766"/>
                  </a:lnTo>
                  <a:lnTo>
                    <a:pt x="6084" y="138723"/>
                  </a:lnTo>
                  <a:lnTo>
                    <a:pt x="4829" y="143682"/>
                  </a:lnTo>
                  <a:lnTo>
                    <a:pt x="2890" y="148641"/>
                  </a:lnTo>
                  <a:lnTo>
                    <a:pt x="495" y="153600"/>
                  </a:lnTo>
                  <a:lnTo>
                    <a:pt x="0" y="157734"/>
                  </a:lnTo>
                  <a:lnTo>
                    <a:pt x="773" y="161316"/>
                  </a:lnTo>
                  <a:lnTo>
                    <a:pt x="2391" y="164531"/>
                  </a:lnTo>
                  <a:lnTo>
                    <a:pt x="3470" y="168328"/>
                  </a:lnTo>
                  <a:lnTo>
                    <a:pt x="4188" y="172513"/>
                  </a:lnTo>
                  <a:lnTo>
                    <a:pt x="4667" y="176957"/>
                  </a:lnTo>
                  <a:lnTo>
                    <a:pt x="5200" y="184099"/>
                  </a:lnTo>
                  <a:lnTo>
                    <a:pt x="5342" y="187161"/>
                  </a:lnTo>
                  <a:lnTo>
                    <a:pt x="6539" y="190029"/>
                  </a:lnTo>
                  <a:lnTo>
                    <a:pt x="10809" y="195421"/>
                  </a:lnTo>
                  <a:lnTo>
                    <a:pt x="13491" y="198843"/>
                  </a:lnTo>
                  <a:lnTo>
                    <a:pt x="16382" y="202779"/>
                  </a:lnTo>
                  <a:lnTo>
                    <a:pt x="19411" y="207055"/>
                  </a:lnTo>
                  <a:lnTo>
                    <a:pt x="22533" y="209907"/>
                  </a:lnTo>
                  <a:lnTo>
                    <a:pt x="25717" y="211808"/>
                  </a:lnTo>
                  <a:lnTo>
                    <a:pt x="38404" y="216688"/>
                  </a:lnTo>
                  <a:lnTo>
                    <a:pt x="44014" y="218809"/>
                  </a:lnTo>
                  <a:lnTo>
                    <a:pt x="49959" y="220223"/>
                  </a:lnTo>
                  <a:lnTo>
                    <a:pt x="56128" y="221166"/>
                  </a:lnTo>
                  <a:lnTo>
                    <a:pt x="62445" y="221794"/>
                  </a:lnTo>
                  <a:lnTo>
                    <a:pt x="68861" y="223040"/>
                  </a:lnTo>
                  <a:lnTo>
                    <a:pt x="75343" y="224697"/>
                  </a:lnTo>
                  <a:lnTo>
                    <a:pt x="81870" y="226629"/>
                  </a:lnTo>
                  <a:lnTo>
                    <a:pt x="88426" y="227917"/>
                  </a:lnTo>
                  <a:lnTo>
                    <a:pt x="95001" y="228775"/>
                  </a:lnTo>
                  <a:lnTo>
                    <a:pt x="101590" y="229348"/>
                  </a:lnTo>
                  <a:lnTo>
                    <a:pt x="108187" y="229729"/>
                  </a:lnTo>
                  <a:lnTo>
                    <a:pt x="114789" y="229984"/>
                  </a:lnTo>
                  <a:lnTo>
                    <a:pt x="128006" y="230266"/>
                  </a:lnTo>
                  <a:lnTo>
                    <a:pt x="141229" y="230392"/>
                  </a:lnTo>
                  <a:lnTo>
                    <a:pt x="147842" y="229599"/>
                  </a:lnTo>
                  <a:lnTo>
                    <a:pt x="154456" y="228243"/>
                  </a:lnTo>
                  <a:lnTo>
                    <a:pt x="161070" y="226512"/>
                  </a:lnTo>
                  <a:lnTo>
                    <a:pt x="167684" y="225359"/>
                  </a:lnTo>
                  <a:lnTo>
                    <a:pt x="174299" y="224589"/>
                  </a:lnTo>
                  <a:lnTo>
                    <a:pt x="180913" y="224076"/>
                  </a:lnTo>
                  <a:lnTo>
                    <a:pt x="186424" y="222908"/>
                  </a:lnTo>
                  <a:lnTo>
                    <a:pt x="191202" y="221302"/>
                  </a:lnTo>
                  <a:lnTo>
                    <a:pt x="195489" y="219404"/>
                  </a:lnTo>
                  <a:lnTo>
                    <a:pt x="200552" y="218139"/>
                  </a:lnTo>
                  <a:lnTo>
                    <a:pt x="206132" y="217296"/>
                  </a:lnTo>
                  <a:lnTo>
                    <a:pt x="212057" y="216734"/>
                  </a:lnTo>
                  <a:lnTo>
                    <a:pt x="217109" y="216359"/>
                  </a:lnTo>
                  <a:lnTo>
                    <a:pt x="221580" y="216109"/>
                  </a:lnTo>
                  <a:lnTo>
                    <a:pt x="225664" y="215943"/>
                  </a:lnTo>
                  <a:lnTo>
                    <a:pt x="229488" y="215005"/>
                  </a:lnTo>
                  <a:lnTo>
                    <a:pt x="236676" y="211758"/>
                  </a:lnTo>
                  <a:lnTo>
                    <a:pt x="243546" y="209764"/>
                  </a:lnTo>
                  <a:lnTo>
                    <a:pt x="246922" y="209232"/>
                  </a:lnTo>
                  <a:lnTo>
                    <a:pt x="249172" y="208050"/>
                  </a:lnTo>
                  <a:lnTo>
                    <a:pt x="250672" y="206436"/>
                  </a:lnTo>
                  <a:lnTo>
                    <a:pt x="253080" y="201855"/>
                  </a:lnTo>
                  <a:lnTo>
                    <a:pt x="253595" y="194985"/>
                  </a:lnTo>
                  <a:lnTo>
                    <a:pt x="253673" y="193285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"/>
            <p:cNvSpPr/>
            <p:nvPr/>
          </p:nvSpPr>
          <p:spPr>
            <a:xfrm>
              <a:off x="6799659" y="2613124"/>
              <a:ext cx="9923" cy="193477"/>
            </a:xfrm>
            <a:custGeom>
              <a:avLst/>
              <a:gdLst/>
              <a:ahLst/>
              <a:cxnLst/>
              <a:rect l="0" t="0" r="0" b="0"/>
              <a:pathLst>
                <a:path w="9923" h="193477">
                  <a:moveTo>
                    <a:pt x="9922" y="0"/>
                  </a:moveTo>
                  <a:lnTo>
                    <a:pt x="4655" y="0"/>
                  </a:lnTo>
                  <a:lnTo>
                    <a:pt x="3103" y="827"/>
                  </a:lnTo>
                  <a:lnTo>
                    <a:pt x="2069" y="2205"/>
                  </a:lnTo>
                  <a:lnTo>
                    <a:pt x="1379" y="3950"/>
                  </a:lnTo>
                  <a:lnTo>
                    <a:pt x="919" y="5941"/>
                  </a:lnTo>
                  <a:lnTo>
                    <a:pt x="613" y="8094"/>
                  </a:lnTo>
                  <a:lnTo>
                    <a:pt x="408" y="10357"/>
                  </a:lnTo>
                  <a:lnTo>
                    <a:pt x="181" y="15076"/>
                  </a:lnTo>
                  <a:lnTo>
                    <a:pt x="36" y="24843"/>
                  </a:lnTo>
                  <a:lnTo>
                    <a:pt x="0" y="87953"/>
                  </a:lnTo>
                  <a:lnTo>
                    <a:pt x="1102" y="92535"/>
                  </a:lnTo>
                  <a:lnTo>
                    <a:pt x="2939" y="97243"/>
                  </a:lnTo>
                  <a:lnTo>
                    <a:pt x="5267" y="102036"/>
                  </a:lnTo>
                  <a:lnTo>
                    <a:pt x="6819" y="106057"/>
                  </a:lnTo>
                  <a:lnTo>
                    <a:pt x="7853" y="109566"/>
                  </a:lnTo>
                  <a:lnTo>
                    <a:pt x="8543" y="112731"/>
                  </a:lnTo>
                  <a:lnTo>
                    <a:pt x="9002" y="116495"/>
                  </a:lnTo>
                  <a:lnTo>
                    <a:pt x="9309" y="120658"/>
                  </a:lnTo>
                  <a:lnTo>
                    <a:pt x="9649" y="128866"/>
                  </a:lnTo>
                  <a:lnTo>
                    <a:pt x="9867" y="140873"/>
                  </a:lnTo>
                  <a:lnTo>
                    <a:pt x="9922" y="193476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2"/>
            <p:cNvSpPr/>
            <p:nvPr/>
          </p:nvSpPr>
          <p:spPr>
            <a:xfrm>
              <a:off x="8059910" y="2516822"/>
              <a:ext cx="366937" cy="297115"/>
            </a:xfrm>
            <a:custGeom>
              <a:avLst/>
              <a:gdLst/>
              <a:ahLst/>
              <a:cxnLst/>
              <a:rect l="0" t="0" r="0" b="0"/>
              <a:pathLst>
                <a:path w="366937" h="297115">
                  <a:moveTo>
                    <a:pt x="297483" y="118626"/>
                  </a:moveTo>
                  <a:lnTo>
                    <a:pt x="287970" y="125761"/>
                  </a:lnTo>
                  <a:lnTo>
                    <a:pt x="287597" y="132448"/>
                  </a:lnTo>
                  <a:lnTo>
                    <a:pt x="288688" y="132801"/>
                  </a:lnTo>
                  <a:lnTo>
                    <a:pt x="292839" y="133194"/>
                  </a:lnTo>
                  <a:lnTo>
                    <a:pt x="294387" y="132472"/>
                  </a:lnTo>
                  <a:lnTo>
                    <a:pt x="295419" y="131164"/>
                  </a:lnTo>
                  <a:lnTo>
                    <a:pt x="297362" y="126366"/>
                  </a:lnTo>
                  <a:lnTo>
                    <a:pt x="297448" y="122205"/>
                  </a:lnTo>
                  <a:lnTo>
                    <a:pt x="298561" y="120185"/>
                  </a:lnTo>
                  <a:lnTo>
                    <a:pt x="304294" y="113392"/>
                  </a:lnTo>
                  <a:lnTo>
                    <a:pt x="306022" y="108583"/>
                  </a:lnTo>
                  <a:lnTo>
                    <a:pt x="305381" y="106143"/>
                  </a:lnTo>
                  <a:lnTo>
                    <a:pt x="300313" y="98758"/>
                  </a:lnTo>
                  <a:lnTo>
                    <a:pt x="297219" y="90507"/>
                  </a:lnTo>
                  <a:lnTo>
                    <a:pt x="292589" y="82426"/>
                  </a:lnTo>
                  <a:lnTo>
                    <a:pt x="286856" y="73323"/>
                  </a:lnTo>
                  <a:lnTo>
                    <a:pt x="280633" y="64591"/>
                  </a:lnTo>
                  <a:lnTo>
                    <a:pt x="274193" y="57955"/>
                  </a:lnTo>
                  <a:lnTo>
                    <a:pt x="267656" y="50044"/>
                  </a:lnTo>
                  <a:lnTo>
                    <a:pt x="264369" y="45620"/>
                  </a:lnTo>
                  <a:lnTo>
                    <a:pt x="254838" y="38499"/>
                  </a:lnTo>
                  <a:lnTo>
                    <a:pt x="249209" y="35442"/>
                  </a:lnTo>
                  <a:lnTo>
                    <a:pt x="243252" y="32578"/>
                  </a:lnTo>
                  <a:lnTo>
                    <a:pt x="237075" y="29841"/>
                  </a:lnTo>
                  <a:lnTo>
                    <a:pt x="230753" y="27190"/>
                  </a:lnTo>
                  <a:lnTo>
                    <a:pt x="217849" y="22039"/>
                  </a:lnTo>
                  <a:lnTo>
                    <a:pt x="171791" y="4533"/>
                  </a:lnTo>
                  <a:lnTo>
                    <a:pt x="165181" y="2877"/>
                  </a:lnTo>
                  <a:lnTo>
                    <a:pt x="158570" y="1772"/>
                  </a:lnTo>
                  <a:lnTo>
                    <a:pt x="151958" y="1036"/>
                  </a:lnTo>
                  <a:lnTo>
                    <a:pt x="144242" y="545"/>
                  </a:lnTo>
                  <a:lnTo>
                    <a:pt x="135791" y="218"/>
                  </a:lnTo>
                  <a:lnTo>
                    <a:pt x="126849" y="0"/>
                  </a:lnTo>
                  <a:lnTo>
                    <a:pt x="118684" y="681"/>
                  </a:lnTo>
                  <a:lnTo>
                    <a:pt x="111036" y="1962"/>
                  </a:lnTo>
                  <a:lnTo>
                    <a:pt x="103732" y="3643"/>
                  </a:lnTo>
                  <a:lnTo>
                    <a:pt x="92676" y="5511"/>
                  </a:lnTo>
                  <a:lnTo>
                    <a:pt x="88185" y="6009"/>
                  </a:lnTo>
                  <a:lnTo>
                    <a:pt x="77315" y="10972"/>
                  </a:lnTo>
                  <a:lnTo>
                    <a:pt x="71329" y="14610"/>
                  </a:lnTo>
                  <a:lnTo>
                    <a:pt x="65134" y="17863"/>
                  </a:lnTo>
                  <a:lnTo>
                    <a:pt x="58799" y="20858"/>
                  </a:lnTo>
                  <a:lnTo>
                    <a:pt x="52371" y="23682"/>
                  </a:lnTo>
                  <a:lnTo>
                    <a:pt x="42288" y="31229"/>
                  </a:lnTo>
                  <a:lnTo>
                    <a:pt x="34133" y="39268"/>
                  </a:lnTo>
                  <a:lnTo>
                    <a:pt x="26833" y="45598"/>
                  </a:lnTo>
                  <a:lnTo>
                    <a:pt x="19914" y="53372"/>
                  </a:lnTo>
                  <a:lnTo>
                    <a:pt x="13164" y="62339"/>
                  </a:lnTo>
                  <a:lnTo>
                    <a:pt x="6489" y="71836"/>
                  </a:lnTo>
                  <a:lnTo>
                    <a:pt x="4269" y="77511"/>
                  </a:lnTo>
                  <a:lnTo>
                    <a:pt x="2788" y="83775"/>
                  </a:lnTo>
                  <a:lnTo>
                    <a:pt x="1801" y="90431"/>
                  </a:lnTo>
                  <a:lnTo>
                    <a:pt x="1142" y="96522"/>
                  </a:lnTo>
                  <a:lnTo>
                    <a:pt x="704" y="102236"/>
                  </a:lnTo>
                  <a:lnTo>
                    <a:pt x="217" y="112995"/>
                  </a:lnTo>
                  <a:lnTo>
                    <a:pt x="0" y="123289"/>
                  </a:lnTo>
                  <a:lnTo>
                    <a:pt x="1045" y="129176"/>
                  </a:lnTo>
                  <a:lnTo>
                    <a:pt x="2843" y="135581"/>
                  </a:lnTo>
                  <a:lnTo>
                    <a:pt x="5145" y="142332"/>
                  </a:lnTo>
                  <a:lnTo>
                    <a:pt x="6679" y="148486"/>
                  </a:lnTo>
                  <a:lnTo>
                    <a:pt x="7702" y="154242"/>
                  </a:lnTo>
                  <a:lnTo>
                    <a:pt x="8385" y="159733"/>
                  </a:lnTo>
                  <a:lnTo>
                    <a:pt x="9942" y="165875"/>
                  </a:lnTo>
                  <a:lnTo>
                    <a:pt x="12082" y="172449"/>
                  </a:lnTo>
                  <a:lnTo>
                    <a:pt x="14611" y="179313"/>
                  </a:lnTo>
                  <a:lnTo>
                    <a:pt x="18503" y="185542"/>
                  </a:lnTo>
                  <a:lnTo>
                    <a:pt x="23302" y="191349"/>
                  </a:lnTo>
                  <a:lnTo>
                    <a:pt x="28706" y="196873"/>
                  </a:lnTo>
                  <a:lnTo>
                    <a:pt x="33411" y="202210"/>
                  </a:lnTo>
                  <a:lnTo>
                    <a:pt x="37650" y="207422"/>
                  </a:lnTo>
                  <a:lnTo>
                    <a:pt x="41579" y="212550"/>
                  </a:lnTo>
                  <a:lnTo>
                    <a:pt x="46402" y="217622"/>
                  </a:lnTo>
                  <a:lnTo>
                    <a:pt x="51823" y="222657"/>
                  </a:lnTo>
                  <a:lnTo>
                    <a:pt x="57642" y="227668"/>
                  </a:lnTo>
                  <a:lnTo>
                    <a:pt x="63726" y="232661"/>
                  </a:lnTo>
                  <a:lnTo>
                    <a:pt x="76366" y="242620"/>
                  </a:lnTo>
                  <a:lnTo>
                    <a:pt x="115623" y="272412"/>
                  </a:lnTo>
                  <a:lnTo>
                    <a:pt x="123326" y="276547"/>
                  </a:lnTo>
                  <a:lnTo>
                    <a:pt x="131769" y="280131"/>
                  </a:lnTo>
                  <a:lnTo>
                    <a:pt x="140704" y="283347"/>
                  </a:lnTo>
                  <a:lnTo>
                    <a:pt x="148867" y="285491"/>
                  </a:lnTo>
                  <a:lnTo>
                    <a:pt x="156514" y="286920"/>
                  </a:lnTo>
                  <a:lnTo>
                    <a:pt x="163815" y="287873"/>
                  </a:lnTo>
                  <a:lnTo>
                    <a:pt x="170889" y="289335"/>
                  </a:lnTo>
                  <a:lnTo>
                    <a:pt x="177809" y="291136"/>
                  </a:lnTo>
                  <a:lnTo>
                    <a:pt x="184627" y="293164"/>
                  </a:lnTo>
                  <a:lnTo>
                    <a:pt x="192480" y="294516"/>
                  </a:lnTo>
                  <a:lnTo>
                    <a:pt x="201023" y="295417"/>
                  </a:lnTo>
                  <a:lnTo>
                    <a:pt x="210025" y="296018"/>
                  </a:lnTo>
                  <a:lnTo>
                    <a:pt x="218231" y="296419"/>
                  </a:lnTo>
                  <a:lnTo>
                    <a:pt x="233230" y="296864"/>
                  </a:lnTo>
                  <a:lnTo>
                    <a:pt x="248802" y="297114"/>
                  </a:lnTo>
                  <a:lnTo>
                    <a:pt x="259678" y="294968"/>
                  </a:lnTo>
                  <a:lnTo>
                    <a:pt x="265665" y="293238"/>
                  </a:lnTo>
                  <a:lnTo>
                    <a:pt x="271862" y="292085"/>
                  </a:lnTo>
                  <a:lnTo>
                    <a:pt x="278197" y="291316"/>
                  </a:lnTo>
                  <a:lnTo>
                    <a:pt x="284626" y="290803"/>
                  </a:lnTo>
                  <a:lnTo>
                    <a:pt x="294709" y="288029"/>
                  </a:lnTo>
                  <a:lnTo>
                    <a:pt x="303967" y="284040"/>
                  </a:lnTo>
                  <a:lnTo>
                    <a:pt x="315432" y="279511"/>
                  </a:lnTo>
                  <a:lnTo>
                    <a:pt x="324936" y="274742"/>
                  </a:lnTo>
                  <a:lnTo>
                    <a:pt x="332835" y="269866"/>
                  </a:lnTo>
                  <a:lnTo>
                    <a:pt x="343481" y="262473"/>
                  </a:lnTo>
                  <a:lnTo>
                    <a:pt x="350265" y="257523"/>
                  </a:lnTo>
                  <a:lnTo>
                    <a:pt x="352514" y="255046"/>
                  </a:lnTo>
                  <a:lnTo>
                    <a:pt x="355015" y="250088"/>
                  </a:lnTo>
                  <a:lnTo>
                    <a:pt x="356422" y="242649"/>
                  </a:lnTo>
                  <a:lnTo>
                    <a:pt x="357721" y="240168"/>
                  </a:lnTo>
                  <a:lnTo>
                    <a:pt x="363716" y="232727"/>
                  </a:lnTo>
                  <a:lnTo>
                    <a:pt x="366512" y="224275"/>
                  </a:lnTo>
                  <a:lnTo>
                    <a:pt x="366936" y="215364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"/>
            <p:cNvSpPr/>
            <p:nvPr/>
          </p:nvSpPr>
          <p:spPr>
            <a:xfrm>
              <a:off x="8526484" y="2501503"/>
              <a:ext cx="39270" cy="312540"/>
            </a:xfrm>
            <a:custGeom>
              <a:avLst/>
              <a:gdLst/>
              <a:ahLst/>
              <a:cxnLst/>
              <a:rect l="0" t="0" r="0" b="0"/>
              <a:pathLst>
                <a:path w="39270" h="312540">
                  <a:moveTo>
                    <a:pt x="39269" y="0"/>
                  </a:moveTo>
                  <a:lnTo>
                    <a:pt x="30726" y="0"/>
                  </a:lnTo>
                  <a:lnTo>
                    <a:pt x="30266" y="827"/>
                  </a:lnTo>
                  <a:lnTo>
                    <a:pt x="29468" y="6407"/>
                  </a:lnTo>
                  <a:lnTo>
                    <a:pt x="28325" y="7578"/>
                  </a:lnTo>
                  <a:lnTo>
                    <a:pt x="26462" y="9186"/>
                  </a:lnTo>
                  <a:lnTo>
                    <a:pt x="24116" y="11085"/>
                  </a:lnTo>
                  <a:lnTo>
                    <a:pt x="22553" y="14004"/>
                  </a:lnTo>
                  <a:lnTo>
                    <a:pt x="21510" y="17604"/>
                  </a:lnTo>
                  <a:lnTo>
                    <a:pt x="20352" y="25187"/>
                  </a:lnTo>
                  <a:lnTo>
                    <a:pt x="19700" y="34105"/>
                  </a:lnTo>
                  <a:lnTo>
                    <a:pt x="19547" y="39411"/>
                  </a:lnTo>
                  <a:lnTo>
                    <a:pt x="18404" y="42810"/>
                  </a:lnTo>
                  <a:lnTo>
                    <a:pt x="16540" y="46730"/>
                  </a:lnTo>
                  <a:lnTo>
                    <a:pt x="14194" y="50997"/>
                  </a:lnTo>
                  <a:lnTo>
                    <a:pt x="12631" y="55495"/>
                  </a:lnTo>
                  <a:lnTo>
                    <a:pt x="11588" y="60148"/>
                  </a:lnTo>
                  <a:lnTo>
                    <a:pt x="10893" y="64903"/>
                  </a:lnTo>
                  <a:lnTo>
                    <a:pt x="11532" y="69727"/>
                  </a:lnTo>
                  <a:lnTo>
                    <a:pt x="13061" y="74596"/>
                  </a:lnTo>
                  <a:lnTo>
                    <a:pt x="15182" y="79496"/>
                  </a:lnTo>
                  <a:lnTo>
                    <a:pt x="16596" y="85244"/>
                  </a:lnTo>
                  <a:lnTo>
                    <a:pt x="17539" y="91556"/>
                  </a:lnTo>
                  <a:lnTo>
                    <a:pt x="18168" y="98244"/>
                  </a:lnTo>
                  <a:lnTo>
                    <a:pt x="18587" y="104356"/>
                  </a:lnTo>
                  <a:lnTo>
                    <a:pt x="19053" y="115558"/>
                  </a:lnTo>
                  <a:lnTo>
                    <a:pt x="19314" y="135112"/>
                  </a:lnTo>
                  <a:lnTo>
                    <a:pt x="18249" y="141337"/>
                  </a:lnTo>
                  <a:lnTo>
                    <a:pt x="16436" y="147141"/>
                  </a:lnTo>
                  <a:lnTo>
                    <a:pt x="14125" y="152665"/>
                  </a:lnTo>
                  <a:lnTo>
                    <a:pt x="12584" y="158000"/>
                  </a:lnTo>
                  <a:lnTo>
                    <a:pt x="11557" y="163211"/>
                  </a:lnTo>
                  <a:lnTo>
                    <a:pt x="10873" y="168339"/>
                  </a:lnTo>
                  <a:lnTo>
                    <a:pt x="10416" y="173410"/>
                  </a:lnTo>
                  <a:lnTo>
                    <a:pt x="10111" y="178445"/>
                  </a:lnTo>
                  <a:lnTo>
                    <a:pt x="9909" y="183456"/>
                  </a:lnTo>
                  <a:lnTo>
                    <a:pt x="8671" y="189276"/>
                  </a:lnTo>
                  <a:lnTo>
                    <a:pt x="6744" y="195637"/>
                  </a:lnTo>
                  <a:lnTo>
                    <a:pt x="4356" y="202358"/>
                  </a:lnTo>
                  <a:lnTo>
                    <a:pt x="2765" y="208493"/>
                  </a:lnTo>
                  <a:lnTo>
                    <a:pt x="1704" y="214236"/>
                  </a:lnTo>
                  <a:lnTo>
                    <a:pt x="997" y="219718"/>
                  </a:lnTo>
                  <a:lnTo>
                    <a:pt x="525" y="225027"/>
                  </a:lnTo>
                  <a:lnTo>
                    <a:pt x="210" y="230219"/>
                  </a:lnTo>
                  <a:lnTo>
                    <a:pt x="0" y="235335"/>
                  </a:lnTo>
                  <a:lnTo>
                    <a:pt x="963" y="240399"/>
                  </a:lnTo>
                  <a:lnTo>
                    <a:pt x="2707" y="245429"/>
                  </a:lnTo>
                  <a:lnTo>
                    <a:pt x="4973" y="250435"/>
                  </a:lnTo>
                  <a:lnTo>
                    <a:pt x="6482" y="254600"/>
                  </a:lnTo>
                  <a:lnTo>
                    <a:pt x="7490" y="258203"/>
                  </a:lnTo>
                  <a:lnTo>
                    <a:pt x="8608" y="265239"/>
                  </a:lnTo>
                  <a:lnTo>
                    <a:pt x="9105" y="273877"/>
                  </a:lnTo>
                  <a:lnTo>
                    <a:pt x="9386" y="284088"/>
                  </a:lnTo>
                  <a:lnTo>
                    <a:pt x="9469" y="292349"/>
                  </a:lnTo>
                  <a:lnTo>
                    <a:pt x="10582" y="294945"/>
                  </a:lnTo>
                  <a:lnTo>
                    <a:pt x="12428" y="297502"/>
                  </a:lnTo>
                  <a:lnTo>
                    <a:pt x="19016" y="304653"/>
                  </a:lnTo>
                  <a:lnTo>
                    <a:pt x="19425" y="312539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"/>
            <p:cNvSpPr/>
            <p:nvPr/>
          </p:nvSpPr>
          <p:spPr>
            <a:xfrm>
              <a:off x="6861949" y="3446569"/>
              <a:ext cx="1247398" cy="133939"/>
            </a:xfrm>
            <a:custGeom>
              <a:avLst/>
              <a:gdLst/>
              <a:ahLst/>
              <a:cxnLst/>
              <a:rect l="0" t="0" r="0" b="0"/>
              <a:pathLst>
                <a:path w="1247398" h="133939">
                  <a:moveTo>
                    <a:pt x="17085" y="111613"/>
                  </a:moveTo>
                  <a:lnTo>
                    <a:pt x="17085" y="97045"/>
                  </a:lnTo>
                  <a:lnTo>
                    <a:pt x="6551" y="92873"/>
                  </a:lnTo>
                  <a:lnTo>
                    <a:pt x="3448" y="90852"/>
                  </a:lnTo>
                  <a:lnTo>
                    <a:pt x="1379" y="88677"/>
                  </a:lnTo>
                  <a:lnTo>
                    <a:pt x="0" y="86401"/>
                  </a:lnTo>
                  <a:lnTo>
                    <a:pt x="183" y="84883"/>
                  </a:lnTo>
                  <a:lnTo>
                    <a:pt x="1408" y="83871"/>
                  </a:lnTo>
                  <a:lnTo>
                    <a:pt x="3326" y="83197"/>
                  </a:lnTo>
                  <a:lnTo>
                    <a:pt x="4605" y="81920"/>
                  </a:lnTo>
                  <a:lnTo>
                    <a:pt x="5458" y="80243"/>
                  </a:lnTo>
                  <a:lnTo>
                    <a:pt x="6027" y="78297"/>
                  </a:lnTo>
                  <a:lnTo>
                    <a:pt x="7508" y="76173"/>
                  </a:lnTo>
                  <a:lnTo>
                    <a:pt x="9598" y="73931"/>
                  </a:lnTo>
                  <a:lnTo>
                    <a:pt x="12094" y="71609"/>
                  </a:lnTo>
                  <a:lnTo>
                    <a:pt x="14860" y="70061"/>
                  </a:lnTo>
                  <a:lnTo>
                    <a:pt x="20873" y="68341"/>
                  </a:lnTo>
                  <a:lnTo>
                    <a:pt x="22918" y="67056"/>
                  </a:lnTo>
                  <a:lnTo>
                    <a:pt x="24281" y="65372"/>
                  </a:lnTo>
                  <a:lnTo>
                    <a:pt x="25190" y="63422"/>
                  </a:lnTo>
                  <a:lnTo>
                    <a:pt x="28000" y="62123"/>
                  </a:lnTo>
                  <a:lnTo>
                    <a:pt x="41388" y="59466"/>
                  </a:lnTo>
                  <a:lnTo>
                    <a:pt x="49200" y="55916"/>
                  </a:lnTo>
                  <a:lnTo>
                    <a:pt x="52827" y="53811"/>
                  </a:lnTo>
                  <a:lnTo>
                    <a:pt x="56347" y="51581"/>
                  </a:lnTo>
                  <a:lnTo>
                    <a:pt x="59796" y="49268"/>
                  </a:lnTo>
                  <a:lnTo>
                    <a:pt x="63198" y="47725"/>
                  </a:lnTo>
                  <a:lnTo>
                    <a:pt x="73253" y="44728"/>
                  </a:lnTo>
                  <a:lnTo>
                    <a:pt x="79899" y="41096"/>
                  </a:lnTo>
                  <a:lnTo>
                    <a:pt x="86527" y="38931"/>
                  </a:lnTo>
                  <a:lnTo>
                    <a:pt x="89838" y="38354"/>
                  </a:lnTo>
                  <a:lnTo>
                    <a:pt x="96457" y="35507"/>
                  </a:lnTo>
                  <a:lnTo>
                    <a:pt x="99765" y="33591"/>
                  </a:lnTo>
                  <a:lnTo>
                    <a:pt x="106381" y="31462"/>
                  </a:lnTo>
                  <a:lnTo>
                    <a:pt x="116100" y="29982"/>
                  </a:lnTo>
                  <a:lnTo>
                    <a:pt x="152708" y="29760"/>
                  </a:lnTo>
                  <a:lnTo>
                    <a:pt x="169224" y="29758"/>
                  </a:lnTo>
                  <a:lnTo>
                    <a:pt x="172530" y="30585"/>
                  </a:lnTo>
                  <a:lnTo>
                    <a:pt x="179143" y="33708"/>
                  </a:lnTo>
                  <a:lnTo>
                    <a:pt x="185758" y="35648"/>
                  </a:lnTo>
                  <a:lnTo>
                    <a:pt x="189065" y="36165"/>
                  </a:lnTo>
                  <a:lnTo>
                    <a:pt x="191270" y="37336"/>
                  </a:lnTo>
                  <a:lnTo>
                    <a:pt x="192739" y="38944"/>
                  </a:lnTo>
                  <a:lnTo>
                    <a:pt x="193719" y="40843"/>
                  </a:lnTo>
                  <a:lnTo>
                    <a:pt x="195475" y="42109"/>
                  </a:lnTo>
                  <a:lnTo>
                    <a:pt x="197747" y="42953"/>
                  </a:lnTo>
                  <a:lnTo>
                    <a:pt x="209154" y="46346"/>
                  </a:lnTo>
                  <a:lnTo>
                    <a:pt x="219307" y="49533"/>
                  </a:lnTo>
                  <a:lnTo>
                    <a:pt x="231221" y="52153"/>
                  </a:lnTo>
                  <a:lnTo>
                    <a:pt x="238301" y="55697"/>
                  </a:lnTo>
                  <a:lnTo>
                    <a:pt x="245122" y="57823"/>
                  </a:lnTo>
                  <a:lnTo>
                    <a:pt x="252931" y="59594"/>
                  </a:lnTo>
                  <a:lnTo>
                    <a:pt x="263752" y="63138"/>
                  </a:lnTo>
                  <a:lnTo>
                    <a:pt x="272971" y="65264"/>
                  </a:lnTo>
                  <a:lnTo>
                    <a:pt x="287299" y="66461"/>
                  </a:lnTo>
                  <a:lnTo>
                    <a:pt x="293139" y="66629"/>
                  </a:lnTo>
                  <a:lnTo>
                    <a:pt x="298135" y="67568"/>
                  </a:lnTo>
                  <a:lnTo>
                    <a:pt x="306626" y="70816"/>
                  </a:lnTo>
                  <a:lnTo>
                    <a:pt x="317014" y="72811"/>
                  </a:lnTo>
                  <a:lnTo>
                    <a:pt x="351926" y="74344"/>
                  </a:lnTo>
                  <a:lnTo>
                    <a:pt x="422089" y="74406"/>
                  </a:lnTo>
                  <a:lnTo>
                    <a:pt x="427096" y="73580"/>
                  </a:lnTo>
                  <a:lnTo>
                    <a:pt x="435600" y="70456"/>
                  </a:lnTo>
                  <a:lnTo>
                    <a:pt x="445994" y="68516"/>
                  </a:lnTo>
                  <a:lnTo>
                    <a:pt x="451853" y="67999"/>
                  </a:lnTo>
                  <a:lnTo>
                    <a:pt x="456861" y="66828"/>
                  </a:lnTo>
                  <a:lnTo>
                    <a:pt x="465365" y="63321"/>
                  </a:lnTo>
                  <a:lnTo>
                    <a:pt x="472820" y="61211"/>
                  </a:lnTo>
                  <a:lnTo>
                    <a:pt x="480910" y="59447"/>
                  </a:lnTo>
                  <a:lnTo>
                    <a:pt x="491855" y="55907"/>
                  </a:lnTo>
                  <a:lnTo>
                    <a:pt x="501129" y="53782"/>
                  </a:lnTo>
                  <a:lnTo>
                    <a:pt x="505146" y="53215"/>
                  </a:lnTo>
                  <a:lnTo>
                    <a:pt x="512548" y="50381"/>
                  </a:lnTo>
                  <a:lnTo>
                    <a:pt x="516065" y="48468"/>
                  </a:lnTo>
                  <a:lnTo>
                    <a:pt x="522914" y="46341"/>
                  </a:lnTo>
                  <a:lnTo>
                    <a:pt x="526283" y="45775"/>
                  </a:lnTo>
                  <a:lnTo>
                    <a:pt x="532967" y="42940"/>
                  </a:lnTo>
                  <a:lnTo>
                    <a:pt x="539613" y="38924"/>
                  </a:lnTo>
                  <a:lnTo>
                    <a:pt x="542927" y="36695"/>
                  </a:lnTo>
                  <a:lnTo>
                    <a:pt x="546241" y="34383"/>
                  </a:lnTo>
                  <a:lnTo>
                    <a:pt x="549552" y="32841"/>
                  </a:lnTo>
                  <a:lnTo>
                    <a:pt x="559479" y="29845"/>
                  </a:lnTo>
                  <a:lnTo>
                    <a:pt x="566095" y="26213"/>
                  </a:lnTo>
                  <a:lnTo>
                    <a:pt x="569402" y="24088"/>
                  </a:lnTo>
                  <a:lnTo>
                    <a:pt x="572709" y="21844"/>
                  </a:lnTo>
                  <a:lnTo>
                    <a:pt x="580671" y="16252"/>
                  </a:lnTo>
                  <a:lnTo>
                    <a:pt x="587318" y="11333"/>
                  </a:lnTo>
                  <a:lnTo>
                    <a:pt x="590166" y="10033"/>
                  </a:lnTo>
                  <a:lnTo>
                    <a:pt x="600637" y="7776"/>
                  </a:lnTo>
                  <a:lnTo>
                    <a:pt x="601250" y="6835"/>
                  </a:lnTo>
                  <a:lnTo>
                    <a:pt x="601931" y="3585"/>
                  </a:lnTo>
                  <a:lnTo>
                    <a:pt x="602314" y="1056"/>
                  </a:lnTo>
                  <a:lnTo>
                    <a:pt x="603471" y="702"/>
                  </a:lnTo>
                  <a:lnTo>
                    <a:pt x="612275" y="0"/>
                  </a:lnTo>
                  <a:lnTo>
                    <a:pt x="612361" y="3945"/>
                  </a:lnTo>
                  <a:lnTo>
                    <a:pt x="612397" y="20973"/>
                  </a:lnTo>
                  <a:lnTo>
                    <a:pt x="615337" y="23924"/>
                  </a:lnTo>
                  <a:lnTo>
                    <a:pt x="620940" y="28606"/>
                  </a:lnTo>
                  <a:lnTo>
                    <a:pt x="622502" y="28990"/>
                  </a:lnTo>
                  <a:lnTo>
                    <a:pt x="627178" y="29416"/>
                  </a:lnTo>
                  <a:lnTo>
                    <a:pt x="629968" y="30357"/>
                  </a:lnTo>
                  <a:lnTo>
                    <a:pt x="636008" y="33607"/>
                  </a:lnTo>
                  <a:lnTo>
                    <a:pt x="639162" y="34804"/>
                  </a:lnTo>
                  <a:lnTo>
                    <a:pt x="645607" y="36135"/>
                  </a:lnTo>
                  <a:lnTo>
                    <a:pt x="655433" y="36884"/>
                  </a:lnTo>
                  <a:lnTo>
                    <a:pt x="658726" y="37816"/>
                  </a:lnTo>
                  <a:lnTo>
                    <a:pt x="665326" y="41056"/>
                  </a:lnTo>
                  <a:lnTo>
                    <a:pt x="671934" y="43048"/>
                  </a:lnTo>
                  <a:lnTo>
                    <a:pt x="679648" y="43933"/>
                  </a:lnTo>
                  <a:lnTo>
                    <a:pt x="713943" y="44599"/>
                  </a:lnTo>
                  <a:lnTo>
                    <a:pt x="797618" y="44640"/>
                  </a:lnTo>
                  <a:lnTo>
                    <a:pt x="810840" y="42436"/>
                  </a:lnTo>
                  <a:lnTo>
                    <a:pt x="824067" y="39527"/>
                  </a:lnTo>
                  <a:lnTo>
                    <a:pt x="857137" y="37505"/>
                  </a:lnTo>
                  <a:lnTo>
                    <a:pt x="876981" y="37290"/>
                  </a:lnTo>
                  <a:lnTo>
                    <a:pt x="882493" y="38087"/>
                  </a:lnTo>
                  <a:lnTo>
                    <a:pt x="891557" y="41177"/>
                  </a:lnTo>
                  <a:lnTo>
                    <a:pt x="905141" y="43101"/>
                  </a:lnTo>
                  <a:lnTo>
                    <a:pt x="942480" y="44438"/>
                  </a:lnTo>
                  <a:lnTo>
                    <a:pt x="996018" y="44633"/>
                  </a:lnTo>
                  <a:lnTo>
                    <a:pt x="1021147" y="48588"/>
                  </a:lnTo>
                  <a:lnTo>
                    <a:pt x="1051347" y="52219"/>
                  </a:lnTo>
                  <a:lnTo>
                    <a:pt x="1065088" y="55726"/>
                  </a:lnTo>
                  <a:lnTo>
                    <a:pt x="1090771" y="59600"/>
                  </a:lnTo>
                  <a:lnTo>
                    <a:pt x="1099881" y="63140"/>
                  </a:lnTo>
                  <a:lnTo>
                    <a:pt x="1104956" y="65242"/>
                  </a:lnTo>
                  <a:lnTo>
                    <a:pt x="1116474" y="69782"/>
                  </a:lnTo>
                  <a:lnTo>
                    <a:pt x="1126003" y="72351"/>
                  </a:lnTo>
                  <a:lnTo>
                    <a:pt x="1135016" y="74320"/>
                  </a:lnTo>
                  <a:lnTo>
                    <a:pt x="1146371" y="77951"/>
                  </a:lnTo>
                  <a:lnTo>
                    <a:pt x="1151383" y="80076"/>
                  </a:lnTo>
                  <a:lnTo>
                    <a:pt x="1155827" y="82321"/>
                  </a:lnTo>
                  <a:lnTo>
                    <a:pt x="1159893" y="84643"/>
                  </a:lnTo>
                  <a:lnTo>
                    <a:pt x="1165909" y="87019"/>
                  </a:lnTo>
                  <a:lnTo>
                    <a:pt x="1173228" y="89429"/>
                  </a:lnTo>
                  <a:lnTo>
                    <a:pt x="1187975" y="93486"/>
                  </a:lnTo>
                  <a:lnTo>
                    <a:pt x="1202475" y="96596"/>
                  </a:lnTo>
                  <a:lnTo>
                    <a:pt x="1210161" y="100254"/>
                  </a:lnTo>
                  <a:lnTo>
                    <a:pt x="1213754" y="102386"/>
                  </a:lnTo>
                  <a:lnTo>
                    <a:pt x="1217251" y="104635"/>
                  </a:lnTo>
                  <a:lnTo>
                    <a:pt x="1225518" y="110235"/>
                  </a:lnTo>
                  <a:lnTo>
                    <a:pt x="1226197" y="111521"/>
                  </a:lnTo>
                  <a:lnTo>
                    <a:pt x="1226951" y="115155"/>
                  </a:lnTo>
                  <a:lnTo>
                    <a:pt x="1228254" y="116455"/>
                  </a:lnTo>
                  <a:lnTo>
                    <a:pt x="1230226" y="117322"/>
                  </a:lnTo>
                  <a:lnTo>
                    <a:pt x="1236043" y="118712"/>
                  </a:lnTo>
                  <a:lnTo>
                    <a:pt x="1236521" y="119654"/>
                  </a:lnTo>
                  <a:lnTo>
                    <a:pt x="1237051" y="122904"/>
                  </a:lnTo>
                  <a:lnTo>
                    <a:pt x="1237391" y="126613"/>
                  </a:lnTo>
                  <a:lnTo>
                    <a:pt x="1237465" y="132810"/>
                  </a:lnTo>
                  <a:lnTo>
                    <a:pt x="1238570" y="133186"/>
                  </a:lnTo>
                  <a:lnTo>
                    <a:pt x="1247397" y="133938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5"/>
            <p:cNvSpPr/>
            <p:nvPr/>
          </p:nvSpPr>
          <p:spPr>
            <a:xfrm>
              <a:off x="7128511" y="3208566"/>
              <a:ext cx="276383" cy="208191"/>
            </a:xfrm>
            <a:custGeom>
              <a:avLst/>
              <a:gdLst/>
              <a:ahLst/>
              <a:cxnLst/>
              <a:rect l="0" t="0" r="0" b="0"/>
              <a:pathLst>
                <a:path w="276383" h="208191">
                  <a:moveTo>
                    <a:pt x="117632" y="118933"/>
                  </a:moveTo>
                  <a:lnTo>
                    <a:pt x="117632" y="111797"/>
                  </a:lnTo>
                  <a:lnTo>
                    <a:pt x="109779" y="105642"/>
                  </a:lnTo>
                  <a:lnTo>
                    <a:pt x="108120" y="104364"/>
                  </a:lnTo>
                  <a:lnTo>
                    <a:pt x="99870" y="104112"/>
                  </a:lnTo>
                  <a:lnTo>
                    <a:pt x="74590" y="104052"/>
                  </a:lnTo>
                  <a:lnTo>
                    <a:pt x="71299" y="104878"/>
                  </a:lnTo>
                  <a:lnTo>
                    <a:pt x="64702" y="108001"/>
                  </a:lnTo>
                  <a:lnTo>
                    <a:pt x="58095" y="112145"/>
                  </a:lnTo>
                  <a:lnTo>
                    <a:pt x="51484" y="116743"/>
                  </a:lnTo>
                  <a:lnTo>
                    <a:pt x="38257" y="126431"/>
                  </a:lnTo>
                  <a:lnTo>
                    <a:pt x="15107" y="143741"/>
                  </a:lnTo>
                  <a:lnTo>
                    <a:pt x="12902" y="146220"/>
                  </a:lnTo>
                  <a:lnTo>
                    <a:pt x="10452" y="151180"/>
                  </a:lnTo>
                  <a:lnTo>
                    <a:pt x="9363" y="156140"/>
                  </a:lnTo>
                  <a:lnTo>
                    <a:pt x="9073" y="158621"/>
                  </a:lnTo>
                  <a:lnTo>
                    <a:pt x="7777" y="161101"/>
                  </a:lnTo>
                  <a:lnTo>
                    <a:pt x="3397" y="166062"/>
                  </a:lnTo>
                  <a:lnTo>
                    <a:pt x="715" y="171023"/>
                  </a:lnTo>
                  <a:lnTo>
                    <a:pt x="0" y="173503"/>
                  </a:lnTo>
                  <a:lnTo>
                    <a:pt x="626" y="175984"/>
                  </a:lnTo>
                  <a:lnTo>
                    <a:pt x="4261" y="180944"/>
                  </a:lnTo>
                  <a:lnTo>
                    <a:pt x="8758" y="185752"/>
                  </a:lnTo>
                  <a:lnTo>
                    <a:pt x="13387" y="189420"/>
                  </a:lnTo>
                  <a:lnTo>
                    <a:pt x="16166" y="189902"/>
                  </a:lnTo>
                  <a:lnTo>
                    <a:pt x="19120" y="189397"/>
                  </a:lnTo>
                  <a:lnTo>
                    <a:pt x="22192" y="188233"/>
                  </a:lnTo>
                  <a:lnTo>
                    <a:pt x="28545" y="186940"/>
                  </a:lnTo>
                  <a:lnTo>
                    <a:pt x="31782" y="186595"/>
                  </a:lnTo>
                  <a:lnTo>
                    <a:pt x="35043" y="185538"/>
                  </a:lnTo>
                  <a:lnTo>
                    <a:pt x="41606" y="182159"/>
                  </a:lnTo>
                  <a:lnTo>
                    <a:pt x="48198" y="180106"/>
                  </a:lnTo>
                  <a:lnTo>
                    <a:pt x="51498" y="179559"/>
                  </a:lnTo>
                  <a:lnTo>
                    <a:pt x="54802" y="177540"/>
                  </a:lnTo>
                  <a:lnTo>
                    <a:pt x="58106" y="174541"/>
                  </a:lnTo>
                  <a:lnTo>
                    <a:pt x="61412" y="170888"/>
                  </a:lnTo>
                  <a:lnTo>
                    <a:pt x="68025" y="164623"/>
                  </a:lnTo>
                  <a:lnTo>
                    <a:pt x="74639" y="158257"/>
                  </a:lnTo>
                  <a:lnTo>
                    <a:pt x="77946" y="154244"/>
                  </a:lnTo>
                  <a:lnTo>
                    <a:pt x="81253" y="149915"/>
                  </a:lnTo>
                  <a:lnTo>
                    <a:pt x="87867" y="140695"/>
                  </a:lnTo>
                  <a:lnTo>
                    <a:pt x="91174" y="135921"/>
                  </a:lnTo>
                  <a:lnTo>
                    <a:pt x="94482" y="131912"/>
                  </a:lnTo>
                  <a:lnTo>
                    <a:pt x="97789" y="128412"/>
                  </a:lnTo>
                  <a:lnTo>
                    <a:pt x="101096" y="125252"/>
                  </a:lnTo>
                  <a:lnTo>
                    <a:pt x="103301" y="121492"/>
                  </a:lnTo>
                  <a:lnTo>
                    <a:pt x="104771" y="117332"/>
                  </a:lnTo>
                  <a:lnTo>
                    <a:pt x="105751" y="112904"/>
                  </a:lnTo>
                  <a:lnTo>
                    <a:pt x="106404" y="108299"/>
                  </a:lnTo>
                  <a:lnTo>
                    <a:pt x="106840" y="103576"/>
                  </a:lnTo>
                  <a:lnTo>
                    <a:pt x="107130" y="98773"/>
                  </a:lnTo>
                  <a:lnTo>
                    <a:pt x="108426" y="93917"/>
                  </a:lnTo>
                  <a:lnTo>
                    <a:pt x="110392" y="89026"/>
                  </a:lnTo>
                  <a:lnTo>
                    <a:pt x="112806" y="84112"/>
                  </a:lnTo>
                  <a:lnTo>
                    <a:pt x="113312" y="79182"/>
                  </a:lnTo>
                  <a:lnTo>
                    <a:pt x="112547" y="74243"/>
                  </a:lnTo>
                  <a:lnTo>
                    <a:pt x="110935" y="69296"/>
                  </a:lnTo>
                  <a:lnTo>
                    <a:pt x="109861" y="64344"/>
                  </a:lnTo>
                  <a:lnTo>
                    <a:pt x="109144" y="59389"/>
                  </a:lnTo>
                  <a:lnTo>
                    <a:pt x="108665" y="54432"/>
                  </a:lnTo>
                  <a:lnTo>
                    <a:pt x="108348" y="49474"/>
                  </a:lnTo>
                  <a:lnTo>
                    <a:pt x="107994" y="39555"/>
                  </a:lnTo>
                  <a:lnTo>
                    <a:pt x="107735" y="20149"/>
                  </a:lnTo>
                  <a:lnTo>
                    <a:pt x="106625" y="17524"/>
                  </a:lnTo>
                  <a:lnTo>
                    <a:pt x="102450" y="12402"/>
                  </a:lnTo>
                  <a:lnTo>
                    <a:pt x="99860" y="7369"/>
                  </a:lnTo>
                  <a:lnTo>
                    <a:pt x="97824" y="0"/>
                  </a:lnTo>
                  <a:lnTo>
                    <a:pt x="97789" y="24714"/>
                  </a:lnTo>
                  <a:lnTo>
                    <a:pt x="98892" y="28008"/>
                  </a:lnTo>
                  <a:lnTo>
                    <a:pt x="100729" y="31858"/>
                  </a:lnTo>
                  <a:lnTo>
                    <a:pt x="103056" y="36078"/>
                  </a:lnTo>
                  <a:lnTo>
                    <a:pt x="104607" y="40545"/>
                  </a:lnTo>
                  <a:lnTo>
                    <a:pt x="105642" y="45177"/>
                  </a:lnTo>
                  <a:lnTo>
                    <a:pt x="106331" y="49918"/>
                  </a:lnTo>
                  <a:lnTo>
                    <a:pt x="106791" y="54733"/>
                  </a:lnTo>
                  <a:lnTo>
                    <a:pt x="107098" y="59597"/>
                  </a:lnTo>
                  <a:lnTo>
                    <a:pt x="107438" y="69410"/>
                  </a:lnTo>
                  <a:lnTo>
                    <a:pt x="107589" y="79284"/>
                  </a:lnTo>
                  <a:lnTo>
                    <a:pt x="108732" y="84232"/>
                  </a:lnTo>
                  <a:lnTo>
                    <a:pt x="110596" y="89184"/>
                  </a:lnTo>
                  <a:lnTo>
                    <a:pt x="112942" y="94140"/>
                  </a:lnTo>
                  <a:lnTo>
                    <a:pt x="114505" y="99096"/>
                  </a:lnTo>
                  <a:lnTo>
                    <a:pt x="115547" y="104055"/>
                  </a:lnTo>
                  <a:lnTo>
                    <a:pt x="116242" y="109014"/>
                  </a:lnTo>
                  <a:lnTo>
                    <a:pt x="117808" y="113974"/>
                  </a:lnTo>
                  <a:lnTo>
                    <a:pt x="119955" y="118934"/>
                  </a:lnTo>
                  <a:lnTo>
                    <a:pt x="122488" y="123894"/>
                  </a:lnTo>
                  <a:lnTo>
                    <a:pt x="125279" y="128855"/>
                  </a:lnTo>
                  <a:lnTo>
                    <a:pt x="128242" y="133816"/>
                  </a:lnTo>
                  <a:lnTo>
                    <a:pt x="134475" y="143737"/>
                  </a:lnTo>
                  <a:lnTo>
                    <a:pt x="140919" y="153659"/>
                  </a:lnTo>
                  <a:lnTo>
                    <a:pt x="144181" y="157794"/>
                  </a:lnTo>
                  <a:lnTo>
                    <a:pt x="147458" y="161377"/>
                  </a:lnTo>
                  <a:lnTo>
                    <a:pt x="150746" y="164592"/>
                  </a:lnTo>
                  <a:lnTo>
                    <a:pt x="155142" y="168389"/>
                  </a:lnTo>
                  <a:lnTo>
                    <a:pt x="160278" y="172574"/>
                  </a:lnTo>
                  <a:lnTo>
                    <a:pt x="165907" y="177018"/>
                  </a:lnTo>
                  <a:lnTo>
                    <a:pt x="171864" y="180807"/>
                  </a:lnTo>
                  <a:lnTo>
                    <a:pt x="178040" y="184160"/>
                  </a:lnTo>
                  <a:lnTo>
                    <a:pt x="184362" y="187222"/>
                  </a:lnTo>
                  <a:lnTo>
                    <a:pt x="190782" y="190091"/>
                  </a:lnTo>
                  <a:lnTo>
                    <a:pt x="197267" y="192830"/>
                  </a:lnTo>
                  <a:lnTo>
                    <a:pt x="203794" y="195483"/>
                  </a:lnTo>
                  <a:lnTo>
                    <a:pt x="209249" y="198078"/>
                  </a:lnTo>
                  <a:lnTo>
                    <a:pt x="213988" y="200635"/>
                  </a:lnTo>
                  <a:lnTo>
                    <a:pt x="218249" y="203166"/>
                  </a:lnTo>
                  <a:lnTo>
                    <a:pt x="223296" y="204854"/>
                  </a:lnTo>
                  <a:lnTo>
                    <a:pt x="228864" y="205979"/>
                  </a:lnTo>
                  <a:lnTo>
                    <a:pt x="234782" y="206729"/>
                  </a:lnTo>
                  <a:lnTo>
                    <a:pt x="239829" y="207229"/>
                  </a:lnTo>
                  <a:lnTo>
                    <a:pt x="248377" y="207785"/>
                  </a:lnTo>
                  <a:lnTo>
                    <a:pt x="255851" y="208032"/>
                  </a:lnTo>
                  <a:lnTo>
                    <a:pt x="266257" y="208171"/>
                  </a:lnTo>
                  <a:lnTo>
                    <a:pt x="269631" y="208190"/>
                  </a:lnTo>
                  <a:lnTo>
                    <a:pt x="271883" y="207377"/>
                  </a:lnTo>
                  <a:lnTo>
                    <a:pt x="273382" y="206007"/>
                  </a:lnTo>
                  <a:lnTo>
                    <a:pt x="276382" y="200788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"/>
            <p:cNvSpPr/>
            <p:nvPr/>
          </p:nvSpPr>
          <p:spPr>
            <a:xfrm>
              <a:off x="6779815" y="4570214"/>
              <a:ext cx="744101" cy="132876"/>
            </a:xfrm>
            <a:custGeom>
              <a:avLst/>
              <a:gdLst/>
              <a:ahLst/>
              <a:cxnLst/>
              <a:rect l="0" t="0" r="0" b="0"/>
              <a:pathLst>
                <a:path w="744101" h="132876">
                  <a:moveTo>
                    <a:pt x="0" y="0"/>
                  </a:moveTo>
                  <a:lnTo>
                    <a:pt x="0" y="6407"/>
                  </a:lnTo>
                  <a:lnTo>
                    <a:pt x="2939" y="9187"/>
                  </a:lnTo>
                  <a:lnTo>
                    <a:pt x="5267" y="11085"/>
                  </a:lnTo>
                  <a:lnTo>
                    <a:pt x="6819" y="13178"/>
                  </a:lnTo>
                  <a:lnTo>
                    <a:pt x="7853" y="15400"/>
                  </a:lnTo>
                  <a:lnTo>
                    <a:pt x="8543" y="17707"/>
                  </a:lnTo>
                  <a:lnTo>
                    <a:pt x="9003" y="20073"/>
                  </a:lnTo>
                  <a:lnTo>
                    <a:pt x="9309" y="22477"/>
                  </a:lnTo>
                  <a:lnTo>
                    <a:pt x="9513" y="24907"/>
                  </a:lnTo>
                  <a:lnTo>
                    <a:pt x="9741" y="29811"/>
                  </a:lnTo>
                  <a:lnTo>
                    <a:pt x="9801" y="32276"/>
                  </a:lnTo>
                  <a:lnTo>
                    <a:pt x="10944" y="34746"/>
                  </a:lnTo>
                  <a:lnTo>
                    <a:pt x="12808" y="37220"/>
                  </a:lnTo>
                  <a:lnTo>
                    <a:pt x="18454" y="43181"/>
                  </a:lnTo>
                  <a:lnTo>
                    <a:pt x="22166" y="46201"/>
                  </a:lnTo>
                  <a:lnTo>
                    <a:pt x="33532" y="54877"/>
                  </a:lnTo>
                  <a:lnTo>
                    <a:pt x="35583" y="57255"/>
                  </a:lnTo>
                  <a:lnTo>
                    <a:pt x="36951" y="59667"/>
                  </a:lnTo>
                  <a:lnTo>
                    <a:pt x="37864" y="62102"/>
                  </a:lnTo>
                  <a:lnTo>
                    <a:pt x="39574" y="63726"/>
                  </a:lnTo>
                  <a:lnTo>
                    <a:pt x="41817" y="64808"/>
                  </a:lnTo>
                  <a:lnTo>
                    <a:pt x="53180" y="68536"/>
                  </a:lnTo>
                  <a:lnTo>
                    <a:pt x="63323" y="71801"/>
                  </a:lnTo>
                  <a:lnTo>
                    <a:pt x="71506" y="73253"/>
                  </a:lnTo>
                  <a:lnTo>
                    <a:pt x="92560" y="74184"/>
                  </a:lnTo>
                  <a:lnTo>
                    <a:pt x="115461" y="74393"/>
                  </a:lnTo>
                  <a:lnTo>
                    <a:pt x="150745" y="74413"/>
                  </a:lnTo>
                  <a:lnTo>
                    <a:pt x="154515" y="73586"/>
                  </a:lnTo>
                  <a:lnTo>
                    <a:pt x="161645" y="70463"/>
                  </a:lnTo>
                  <a:lnTo>
                    <a:pt x="168489" y="68524"/>
                  </a:lnTo>
                  <a:lnTo>
                    <a:pt x="181864" y="67279"/>
                  </a:lnTo>
                  <a:lnTo>
                    <a:pt x="185184" y="66350"/>
                  </a:lnTo>
                  <a:lnTo>
                    <a:pt x="191812" y="63112"/>
                  </a:lnTo>
                  <a:lnTo>
                    <a:pt x="198433" y="61123"/>
                  </a:lnTo>
                  <a:lnTo>
                    <a:pt x="201741" y="60592"/>
                  </a:lnTo>
                  <a:lnTo>
                    <a:pt x="208358" y="57798"/>
                  </a:lnTo>
                  <a:lnTo>
                    <a:pt x="211666" y="55895"/>
                  </a:lnTo>
                  <a:lnTo>
                    <a:pt x="218281" y="53781"/>
                  </a:lnTo>
                  <a:lnTo>
                    <a:pt x="228203" y="52591"/>
                  </a:lnTo>
                  <a:lnTo>
                    <a:pt x="246700" y="52188"/>
                  </a:lnTo>
                  <a:lnTo>
                    <a:pt x="251558" y="51329"/>
                  </a:lnTo>
                  <a:lnTo>
                    <a:pt x="263664" y="46995"/>
                  </a:lnTo>
                  <a:lnTo>
                    <a:pt x="270789" y="45691"/>
                  </a:lnTo>
                  <a:lnTo>
                    <a:pt x="280571" y="47317"/>
                  </a:lnTo>
                  <a:lnTo>
                    <a:pt x="295534" y="50675"/>
                  </a:lnTo>
                  <a:lnTo>
                    <a:pt x="310466" y="51810"/>
                  </a:lnTo>
                  <a:lnTo>
                    <a:pt x="313913" y="52730"/>
                  </a:lnTo>
                  <a:lnTo>
                    <a:pt x="320683" y="55957"/>
                  </a:lnTo>
                  <a:lnTo>
                    <a:pt x="327366" y="57943"/>
                  </a:lnTo>
                  <a:lnTo>
                    <a:pt x="330692" y="58472"/>
                  </a:lnTo>
                  <a:lnTo>
                    <a:pt x="337327" y="61265"/>
                  </a:lnTo>
                  <a:lnTo>
                    <a:pt x="340640" y="63167"/>
                  </a:lnTo>
                  <a:lnTo>
                    <a:pt x="345053" y="64436"/>
                  </a:lnTo>
                  <a:lnTo>
                    <a:pt x="360697" y="67047"/>
                  </a:lnTo>
                  <a:lnTo>
                    <a:pt x="369037" y="70588"/>
                  </a:lnTo>
                  <a:lnTo>
                    <a:pt x="372804" y="72690"/>
                  </a:lnTo>
                  <a:lnTo>
                    <a:pt x="376417" y="74918"/>
                  </a:lnTo>
                  <a:lnTo>
                    <a:pt x="379930" y="77231"/>
                  </a:lnTo>
                  <a:lnTo>
                    <a:pt x="383373" y="78772"/>
                  </a:lnTo>
                  <a:lnTo>
                    <a:pt x="393487" y="81768"/>
                  </a:lnTo>
                  <a:lnTo>
                    <a:pt x="400146" y="85399"/>
                  </a:lnTo>
                  <a:lnTo>
                    <a:pt x="403465" y="87525"/>
                  </a:lnTo>
                  <a:lnTo>
                    <a:pt x="406781" y="89769"/>
                  </a:lnTo>
                  <a:lnTo>
                    <a:pt x="410094" y="92092"/>
                  </a:lnTo>
                  <a:lnTo>
                    <a:pt x="412301" y="94467"/>
                  </a:lnTo>
                  <a:lnTo>
                    <a:pt x="413774" y="96878"/>
                  </a:lnTo>
                  <a:lnTo>
                    <a:pt x="414756" y="99312"/>
                  </a:lnTo>
                  <a:lnTo>
                    <a:pt x="416512" y="101761"/>
                  </a:lnTo>
                  <a:lnTo>
                    <a:pt x="418786" y="104221"/>
                  </a:lnTo>
                  <a:lnTo>
                    <a:pt x="421404" y="106687"/>
                  </a:lnTo>
                  <a:lnTo>
                    <a:pt x="424252" y="108332"/>
                  </a:lnTo>
                  <a:lnTo>
                    <a:pt x="427253" y="109428"/>
                  </a:lnTo>
                  <a:lnTo>
                    <a:pt x="430357" y="110159"/>
                  </a:lnTo>
                  <a:lnTo>
                    <a:pt x="432425" y="111473"/>
                  </a:lnTo>
                  <a:lnTo>
                    <a:pt x="433804" y="113176"/>
                  </a:lnTo>
                  <a:lnTo>
                    <a:pt x="434724" y="115138"/>
                  </a:lnTo>
                  <a:lnTo>
                    <a:pt x="436439" y="117273"/>
                  </a:lnTo>
                  <a:lnTo>
                    <a:pt x="438685" y="119522"/>
                  </a:lnTo>
                  <a:lnTo>
                    <a:pt x="446028" y="126095"/>
                  </a:lnTo>
                  <a:lnTo>
                    <a:pt x="446281" y="128527"/>
                  </a:lnTo>
                  <a:lnTo>
                    <a:pt x="446444" y="132875"/>
                  </a:lnTo>
                  <a:lnTo>
                    <a:pt x="446472" y="129677"/>
                  </a:lnTo>
                  <a:lnTo>
                    <a:pt x="447578" y="128620"/>
                  </a:lnTo>
                  <a:lnTo>
                    <a:pt x="449419" y="127914"/>
                  </a:lnTo>
                  <a:lnTo>
                    <a:pt x="455997" y="126586"/>
                  </a:lnTo>
                  <a:lnTo>
                    <a:pt x="456285" y="122577"/>
                  </a:lnTo>
                  <a:lnTo>
                    <a:pt x="456382" y="118930"/>
                  </a:lnTo>
                  <a:lnTo>
                    <a:pt x="456405" y="108004"/>
                  </a:lnTo>
                  <a:lnTo>
                    <a:pt x="457508" y="106729"/>
                  </a:lnTo>
                  <a:lnTo>
                    <a:pt x="459345" y="105879"/>
                  </a:lnTo>
                  <a:lnTo>
                    <a:pt x="461673" y="105313"/>
                  </a:lnTo>
                  <a:lnTo>
                    <a:pt x="467199" y="102478"/>
                  </a:lnTo>
                  <a:lnTo>
                    <a:pt x="474463" y="97872"/>
                  </a:lnTo>
                  <a:lnTo>
                    <a:pt x="478395" y="97242"/>
                  </a:lnTo>
                  <a:lnTo>
                    <a:pt x="480987" y="97074"/>
                  </a:lnTo>
                  <a:lnTo>
                    <a:pt x="482716" y="96135"/>
                  </a:lnTo>
                  <a:lnTo>
                    <a:pt x="483867" y="94682"/>
                  </a:lnTo>
                  <a:lnTo>
                    <a:pt x="484636" y="92887"/>
                  </a:lnTo>
                  <a:lnTo>
                    <a:pt x="486250" y="91690"/>
                  </a:lnTo>
                  <a:lnTo>
                    <a:pt x="488428" y="90892"/>
                  </a:lnTo>
                  <a:lnTo>
                    <a:pt x="493789" y="90006"/>
                  </a:lnTo>
                  <a:lnTo>
                    <a:pt x="515997" y="89338"/>
                  </a:lnTo>
                  <a:lnTo>
                    <a:pt x="588698" y="89296"/>
                  </a:lnTo>
                  <a:lnTo>
                    <a:pt x="592005" y="88470"/>
                  </a:lnTo>
                  <a:lnTo>
                    <a:pt x="598619" y="85346"/>
                  </a:lnTo>
                  <a:lnTo>
                    <a:pt x="608174" y="83406"/>
                  </a:lnTo>
                  <a:lnTo>
                    <a:pt x="630772" y="82059"/>
                  </a:lnTo>
                  <a:lnTo>
                    <a:pt x="653375" y="81882"/>
                  </a:lnTo>
                  <a:lnTo>
                    <a:pt x="666658" y="81863"/>
                  </a:lnTo>
                  <a:lnTo>
                    <a:pt x="670437" y="81033"/>
                  </a:lnTo>
                  <a:lnTo>
                    <a:pt x="677575" y="77907"/>
                  </a:lnTo>
                  <a:lnTo>
                    <a:pt x="684423" y="75967"/>
                  </a:lnTo>
                  <a:lnTo>
                    <a:pt x="692243" y="74277"/>
                  </a:lnTo>
                  <a:lnTo>
                    <a:pt x="703069" y="70770"/>
                  </a:lnTo>
                  <a:lnTo>
                    <a:pt x="711025" y="68098"/>
                  </a:lnTo>
                  <a:lnTo>
                    <a:pt x="715825" y="65267"/>
                  </a:lnTo>
                  <a:lnTo>
                    <a:pt x="718649" y="63355"/>
                  </a:lnTo>
                  <a:lnTo>
                    <a:pt x="721634" y="62080"/>
                  </a:lnTo>
                  <a:lnTo>
                    <a:pt x="727891" y="60664"/>
                  </a:lnTo>
                  <a:lnTo>
                    <a:pt x="730000" y="59459"/>
                  </a:lnTo>
                  <a:lnTo>
                    <a:pt x="731406" y="57829"/>
                  </a:lnTo>
                  <a:lnTo>
                    <a:pt x="732344" y="55916"/>
                  </a:lnTo>
                  <a:lnTo>
                    <a:pt x="734071" y="53814"/>
                  </a:lnTo>
                  <a:lnTo>
                    <a:pt x="736325" y="51585"/>
                  </a:lnTo>
                  <a:lnTo>
                    <a:pt x="738930" y="49273"/>
                  </a:lnTo>
                  <a:lnTo>
                    <a:pt x="740667" y="46904"/>
                  </a:lnTo>
                  <a:lnTo>
                    <a:pt x="741825" y="44498"/>
                  </a:lnTo>
                  <a:lnTo>
                    <a:pt x="742597" y="42068"/>
                  </a:lnTo>
                  <a:lnTo>
                    <a:pt x="743111" y="39620"/>
                  </a:lnTo>
                  <a:lnTo>
                    <a:pt x="743454" y="37162"/>
                  </a:lnTo>
                  <a:lnTo>
                    <a:pt x="743683" y="34696"/>
                  </a:lnTo>
                  <a:lnTo>
                    <a:pt x="743835" y="32226"/>
                  </a:lnTo>
                  <a:lnTo>
                    <a:pt x="744005" y="27276"/>
                  </a:lnTo>
                  <a:lnTo>
                    <a:pt x="744100" y="19841"/>
                  </a:lnTo>
                  <a:lnTo>
                    <a:pt x="743011" y="18188"/>
                  </a:lnTo>
                  <a:lnTo>
                    <a:pt x="741183" y="17086"/>
                  </a:lnTo>
                  <a:lnTo>
                    <a:pt x="738861" y="16351"/>
                  </a:lnTo>
                  <a:lnTo>
                    <a:pt x="737314" y="15035"/>
                  </a:lnTo>
                  <a:lnTo>
                    <a:pt x="736282" y="13331"/>
                  </a:lnTo>
                  <a:lnTo>
                    <a:pt x="734219" y="7441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7"/>
            <p:cNvSpPr/>
            <p:nvPr/>
          </p:nvSpPr>
          <p:spPr>
            <a:xfrm>
              <a:off x="7166768" y="4726483"/>
              <a:ext cx="158751" cy="155925"/>
            </a:xfrm>
            <a:custGeom>
              <a:avLst/>
              <a:gdLst/>
              <a:ahLst/>
              <a:cxnLst/>
              <a:rect l="0" t="0" r="0" b="0"/>
              <a:pathLst>
                <a:path w="158751" h="155925">
                  <a:moveTo>
                    <a:pt x="0" y="0"/>
                  </a:moveTo>
                  <a:lnTo>
                    <a:pt x="0" y="39697"/>
                  </a:lnTo>
                  <a:lnTo>
                    <a:pt x="1103" y="43001"/>
                  </a:lnTo>
                  <a:lnTo>
                    <a:pt x="2940" y="46857"/>
                  </a:lnTo>
                  <a:lnTo>
                    <a:pt x="5267" y="51082"/>
                  </a:lnTo>
                  <a:lnTo>
                    <a:pt x="6819" y="54725"/>
                  </a:lnTo>
                  <a:lnTo>
                    <a:pt x="7853" y="57981"/>
                  </a:lnTo>
                  <a:lnTo>
                    <a:pt x="8543" y="60979"/>
                  </a:lnTo>
                  <a:lnTo>
                    <a:pt x="9003" y="64630"/>
                  </a:lnTo>
                  <a:lnTo>
                    <a:pt x="9309" y="68719"/>
                  </a:lnTo>
                  <a:lnTo>
                    <a:pt x="9649" y="76843"/>
                  </a:lnTo>
                  <a:lnTo>
                    <a:pt x="9801" y="83211"/>
                  </a:lnTo>
                  <a:lnTo>
                    <a:pt x="10944" y="86893"/>
                  </a:lnTo>
                  <a:lnTo>
                    <a:pt x="12808" y="91002"/>
                  </a:lnTo>
                  <a:lnTo>
                    <a:pt x="15153" y="95394"/>
                  </a:lnTo>
                  <a:lnTo>
                    <a:pt x="16717" y="99149"/>
                  </a:lnTo>
                  <a:lnTo>
                    <a:pt x="17759" y="102480"/>
                  </a:lnTo>
                  <a:lnTo>
                    <a:pt x="18454" y="105527"/>
                  </a:lnTo>
                  <a:lnTo>
                    <a:pt x="18918" y="109212"/>
                  </a:lnTo>
                  <a:lnTo>
                    <a:pt x="19226" y="113323"/>
                  </a:lnTo>
                  <a:lnTo>
                    <a:pt x="19432" y="117716"/>
                  </a:lnTo>
                  <a:lnTo>
                    <a:pt x="20672" y="121473"/>
                  </a:lnTo>
                  <a:lnTo>
                    <a:pt x="22600" y="124803"/>
                  </a:lnTo>
                  <a:lnTo>
                    <a:pt x="24989" y="127850"/>
                  </a:lnTo>
                  <a:lnTo>
                    <a:pt x="26581" y="130709"/>
                  </a:lnTo>
                  <a:lnTo>
                    <a:pt x="27643" y="133442"/>
                  </a:lnTo>
                  <a:lnTo>
                    <a:pt x="28350" y="136090"/>
                  </a:lnTo>
                  <a:lnTo>
                    <a:pt x="29925" y="138682"/>
                  </a:lnTo>
                  <a:lnTo>
                    <a:pt x="32077" y="141237"/>
                  </a:lnTo>
                  <a:lnTo>
                    <a:pt x="38185" y="147329"/>
                  </a:lnTo>
                  <a:lnTo>
                    <a:pt x="39020" y="150367"/>
                  </a:lnTo>
                  <a:lnTo>
                    <a:pt x="39648" y="155924"/>
                  </a:lnTo>
                  <a:lnTo>
                    <a:pt x="39688" y="64495"/>
                  </a:lnTo>
                  <a:lnTo>
                    <a:pt x="40790" y="62013"/>
                  </a:lnTo>
                  <a:lnTo>
                    <a:pt x="42627" y="59533"/>
                  </a:lnTo>
                  <a:lnTo>
                    <a:pt x="48231" y="53560"/>
                  </a:lnTo>
                  <a:lnTo>
                    <a:pt x="51937" y="50538"/>
                  </a:lnTo>
                  <a:lnTo>
                    <a:pt x="54468" y="48575"/>
                  </a:lnTo>
                  <a:lnTo>
                    <a:pt x="57259" y="47267"/>
                  </a:lnTo>
                  <a:lnTo>
                    <a:pt x="60221" y="46394"/>
                  </a:lnTo>
                  <a:lnTo>
                    <a:pt x="63298" y="45812"/>
                  </a:lnTo>
                  <a:lnTo>
                    <a:pt x="66453" y="45424"/>
                  </a:lnTo>
                  <a:lnTo>
                    <a:pt x="69658" y="45166"/>
                  </a:lnTo>
                  <a:lnTo>
                    <a:pt x="72897" y="44993"/>
                  </a:lnTo>
                  <a:lnTo>
                    <a:pt x="76159" y="44878"/>
                  </a:lnTo>
                  <a:lnTo>
                    <a:pt x="82723" y="44751"/>
                  </a:lnTo>
                  <a:lnTo>
                    <a:pt x="107182" y="44651"/>
                  </a:lnTo>
                  <a:lnTo>
                    <a:pt x="111211" y="46855"/>
                  </a:lnTo>
                  <a:lnTo>
                    <a:pt x="113827" y="48599"/>
                  </a:lnTo>
                  <a:lnTo>
                    <a:pt x="116675" y="49763"/>
                  </a:lnTo>
                  <a:lnTo>
                    <a:pt x="119676" y="50539"/>
                  </a:lnTo>
                  <a:lnTo>
                    <a:pt x="122779" y="51056"/>
                  </a:lnTo>
                  <a:lnTo>
                    <a:pt x="125950" y="50574"/>
                  </a:lnTo>
                  <a:lnTo>
                    <a:pt x="129166" y="49425"/>
                  </a:lnTo>
                  <a:lnTo>
                    <a:pt x="132413" y="47833"/>
                  </a:lnTo>
                  <a:lnTo>
                    <a:pt x="135680" y="46771"/>
                  </a:lnTo>
                  <a:lnTo>
                    <a:pt x="138961" y="46064"/>
                  </a:lnTo>
                  <a:lnTo>
                    <a:pt x="148251" y="44731"/>
                  </a:lnTo>
                  <a:lnTo>
                    <a:pt x="151512" y="44685"/>
                  </a:lnTo>
                  <a:lnTo>
                    <a:pt x="153924" y="44673"/>
                  </a:lnTo>
                  <a:lnTo>
                    <a:pt x="155533" y="43838"/>
                  </a:lnTo>
                  <a:lnTo>
                    <a:pt x="156606" y="42455"/>
                  </a:lnTo>
                  <a:lnTo>
                    <a:pt x="158750" y="37207"/>
                  </a:lnTo>
                </a:path>
              </a:pathLst>
            </a:custGeom>
            <a:ln w="38100" cap="rnd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Atomic Radius (Radii)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0" y="1493520"/>
            <a:ext cx="4914900" cy="4571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Going  down a group the atomic radius increases </a:t>
            </a:r>
            <a:r>
              <a:rPr lang="en-US" sz="2800" dirty="0" smtClean="0"/>
              <a:t>because each </a:t>
            </a:r>
            <a:r>
              <a:rPr lang="en-US" sz="2800" dirty="0" smtClean="0"/>
              <a:t>atom has another </a:t>
            </a:r>
            <a:r>
              <a:rPr lang="en-US" sz="2800" dirty="0" smtClean="0"/>
              <a:t>energy level so the </a:t>
            </a:r>
            <a:r>
              <a:rPr lang="en-US" sz="2800" dirty="0" smtClean="0"/>
              <a:t>atoms get </a:t>
            </a:r>
            <a:r>
              <a:rPr lang="en-US" sz="2800" b="1" i="1" dirty="0" smtClean="0"/>
              <a:t>bigger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Going from left to right across a period, the size gets </a:t>
            </a:r>
            <a:r>
              <a:rPr lang="en-US" sz="2800" b="1" i="1" dirty="0" smtClean="0"/>
              <a:t>smaller.  </a:t>
            </a:r>
            <a:r>
              <a:rPr lang="en-US" sz="2800" dirty="0" smtClean="0"/>
              <a:t>Elements have the same # of energy </a:t>
            </a:r>
            <a:r>
              <a:rPr lang="en-US" sz="2800" dirty="0" smtClean="0"/>
              <a:t>levels but, there is more nuclear charge </a:t>
            </a:r>
            <a:r>
              <a:rPr lang="en-US" sz="2800" dirty="0" smtClean="0"/>
              <a:t>so outermost </a:t>
            </a:r>
            <a:r>
              <a:rPr lang="en-US" sz="2800" dirty="0" smtClean="0"/>
              <a:t>electrons are pulled closer.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31746" name="Picture 2" descr="http://skhschemistry.wikispaces.com/file/view/atomic_radius_2.gif/226806368/atomic_radius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4" y="1362436"/>
            <a:ext cx="5666106" cy="4875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Ionization Energy (</a:t>
            </a:r>
            <a:r>
              <a:rPr lang="en-US" sz="4800" b="1" i="1" dirty="0" smtClean="0"/>
              <a:t>I)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24000"/>
            <a:ext cx="4914900" cy="457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amount of energy is takes to </a:t>
            </a:r>
            <a:r>
              <a:rPr lang="en-US" sz="3200" b="1" dirty="0" smtClean="0"/>
              <a:t>remove </a:t>
            </a:r>
            <a:r>
              <a:rPr lang="en-US" sz="3200" dirty="0" smtClean="0"/>
              <a:t>a valence electron from on atom in its </a:t>
            </a:r>
            <a:r>
              <a:rPr lang="en-US" sz="3200" i="1" dirty="0" smtClean="0"/>
              <a:t>gaseous</a:t>
            </a:r>
            <a:r>
              <a:rPr lang="en-US" sz="3200" b="1" dirty="0" smtClean="0"/>
              <a:t> </a:t>
            </a:r>
            <a:r>
              <a:rPr lang="en-US" sz="3200" dirty="0" smtClean="0"/>
              <a:t>state.</a:t>
            </a:r>
          </a:p>
          <a:p>
            <a:r>
              <a:rPr lang="en-US" sz="3200" dirty="0" smtClean="0"/>
              <a:t>First Ionization Energy (</a:t>
            </a:r>
            <a:r>
              <a:rPr lang="en-US" sz="3200" i="1" dirty="0" smtClean="0"/>
              <a:t>I</a:t>
            </a:r>
            <a:r>
              <a:rPr lang="en-US" sz="3200" i="1" baseline="-25000" dirty="0" smtClean="0"/>
              <a:t>1</a:t>
            </a:r>
            <a:r>
              <a:rPr lang="en-US" sz="3200" dirty="0" smtClean="0"/>
              <a:t>):  the amount of energy to remove the first valence electron.</a:t>
            </a:r>
            <a:endParaRPr lang="en-US" sz="3200" dirty="0"/>
          </a:p>
        </p:txBody>
      </p:sp>
      <p:pic>
        <p:nvPicPr>
          <p:cNvPr id="32772" name="Picture 4" descr="http://ts2.mm.bing.net/th?id=H.4514175063295557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93192"/>
            <a:ext cx="4015105" cy="4271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Ionization Energy (</a:t>
            </a:r>
            <a:r>
              <a:rPr lang="en-US" sz="4800" b="1" i="1" dirty="0" smtClean="0"/>
              <a:t>I)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693920"/>
            <a:ext cx="9715500" cy="147827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As you go down a group, the </a:t>
            </a:r>
            <a:r>
              <a:rPr lang="en-US" sz="2600" dirty="0" smtClean="0"/>
              <a:t>ionization </a:t>
            </a:r>
            <a:r>
              <a:rPr lang="en-US" sz="2600" dirty="0" smtClean="0"/>
              <a:t>energy decreases </a:t>
            </a:r>
            <a:r>
              <a:rPr lang="en-US" sz="2600" dirty="0" smtClean="0"/>
              <a:t>because the electron </a:t>
            </a:r>
            <a:r>
              <a:rPr lang="en-US" sz="2600" dirty="0" smtClean="0"/>
              <a:t>is further away from the attraction of the </a:t>
            </a:r>
            <a:r>
              <a:rPr lang="en-US" sz="2600" dirty="0" smtClean="0"/>
              <a:t>nucleus so it is easier to remove o</a:t>
            </a:r>
            <a:r>
              <a:rPr lang="en-AU" sz="2600" dirty="0" err="1" smtClean="0"/>
              <a:t>utermost</a:t>
            </a:r>
            <a:r>
              <a:rPr lang="en-AU" sz="2600" dirty="0" smtClean="0"/>
              <a:t> one (there is more shielding). 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33796" name="Picture 4" descr="http://mrdesjardinsdd12wiki.wikispaces.com/file/view/chem_table.jpg/274890640/800x395/chem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1403083"/>
            <a:ext cx="7882255" cy="3321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Ionization Energy (</a:t>
            </a:r>
            <a:r>
              <a:rPr lang="en-US" sz="4800" b="1" i="1" dirty="0" smtClean="0"/>
              <a:t>I)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693920"/>
            <a:ext cx="9715500" cy="1478279"/>
          </a:xfrm>
        </p:spPr>
        <p:txBody>
          <a:bodyPr>
            <a:noAutofit/>
          </a:bodyPr>
          <a:lstStyle/>
          <a:p>
            <a:r>
              <a:rPr lang="en-AU" sz="2600" dirty="0" smtClean="0"/>
              <a:t>Going across a period, </a:t>
            </a:r>
            <a:r>
              <a:rPr lang="en-US" sz="2600" dirty="0" smtClean="0"/>
              <a:t>ionization </a:t>
            </a:r>
            <a:r>
              <a:rPr lang="en-US" sz="2600" dirty="0" smtClean="0"/>
              <a:t>energy </a:t>
            </a:r>
            <a:r>
              <a:rPr lang="en-US" sz="2600" i="1" dirty="0" smtClean="0"/>
              <a:t>generally </a:t>
            </a:r>
            <a:r>
              <a:rPr lang="en-US" sz="2600" u="sng" dirty="0" smtClean="0"/>
              <a:t>increases</a:t>
            </a:r>
            <a:r>
              <a:rPr lang="en-US" sz="2600" dirty="0" smtClean="0"/>
              <a:t> from left to right </a:t>
            </a:r>
            <a:r>
              <a:rPr lang="en-US" sz="2600" dirty="0" smtClean="0"/>
              <a:t>because </a:t>
            </a:r>
            <a:r>
              <a:rPr lang="en-AU" sz="2600" dirty="0" smtClean="0"/>
              <a:t>the atomic radius decreases, that is, the atom is smaller. The outer electrons are closer to the nucleus and more strongly attracted to the </a:t>
            </a:r>
            <a:r>
              <a:rPr lang="en-AU" sz="2600" dirty="0" err="1" smtClean="0"/>
              <a:t>center</a:t>
            </a:r>
            <a:r>
              <a:rPr lang="en-AU" sz="2600" dirty="0" smtClean="0"/>
              <a:t>. </a:t>
            </a:r>
            <a:r>
              <a:rPr lang="en-AU" sz="2600" dirty="0" smtClean="0"/>
              <a:t>Therefore, it becomes more difficult to remove the outermost electron.</a:t>
            </a:r>
            <a:endParaRPr lang="en-US" sz="2600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pic>
        <p:nvPicPr>
          <p:cNvPr id="33796" name="Picture 4" descr="http://mrdesjardinsdd12wiki.wikispaces.com/file/view/chem_table.jpg/274890640/800x395/chem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1403083"/>
            <a:ext cx="7882255" cy="3321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Electronegativity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Electronegativity is the tendency for an atom to </a:t>
            </a:r>
            <a:r>
              <a:rPr lang="en-US" sz="2800" b="1" u="sng" dirty="0" smtClean="0"/>
              <a:t>attract</a:t>
            </a:r>
            <a:r>
              <a:rPr lang="en-US" sz="2800" u="sng" dirty="0" smtClean="0"/>
              <a:t> </a:t>
            </a:r>
            <a:r>
              <a:rPr lang="en-US" sz="2800" dirty="0" smtClean="0"/>
              <a:t>electrons to itself when it is </a:t>
            </a:r>
            <a:r>
              <a:rPr lang="en-US" sz="2800" u="sng" dirty="0" smtClean="0"/>
              <a:t>chemically combined</a:t>
            </a:r>
            <a:r>
              <a:rPr lang="en-US" sz="2800" dirty="0" smtClean="0"/>
              <a:t> with another element.</a:t>
            </a:r>
          </a:p>
          <a:p>
            <a:endParaRPr lang="en-US" dirty="0"/>
          </a:p>
        </p:txBody>
      </p:sp>
      <p:pic>
        <p:nvPicPr>
          <p:cNvPr id="34818" name="Picture 2" descr="http://www.bbc.co.uk/bitesize/higher/chemistry/images/patterns_fig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055" y="1996757"/>
            <a:ext cx="5200650" cy="2924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474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TS103431380</vt:lpstr>
      <vt:lpstr>Periodic Trends</vt:lpstr>
      <vt:lpstr>Periodic Law</vt:lpstr>
      <vt:lpstr>Factors Influencing Periodic Trends</vt:lpstr>
      <vt:lpstr>Atomic Radius (Radii)</vt:lpstr>
      <vt:lpstr>Atomic Radius (Radii)</vt:lpstr>
      <vt:lpstr>Ionization Energy (I) </vt:lpstr>
      <vt:lpstr>Ionization Energy (I) </vt:lpstr>
      <vt:lpstr>Ionization Energy (I) </vt:lpstr>
      <vt:lpstr>Electronegativity</vt:lpstr>
      <vt:lpstr>Electronegativity</vt:lpstr>
      <vt:lpstr>Electronegativity</vt:lpstr>
      <vt:lpstr>Electronegativity &amp; Ionization Energy</vt:lpstr>
      <vt:lpstr>Metallic &amp; Nonmetallic Character</vt:lpstr>
      <vt:lpstr>Summary of Periodic Trends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2013-11-11T04:45:07Z</dcterms:created>
  <dcterms:modified xsi:type="dcterms:W3CDTF">2013-11-12T02:43:19Z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