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89" r:id="rId23"/>
    <p:sldId id="292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698FC9-577E-40B9-9B91-BF1D0587D5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D2919-7AE0-4362-B15F-A04AE2D955E5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E827A6-72DF-46CD-A29E-DAC356A405AD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E18AF-2DF7-4908-811B-F98A25D6888D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536C1-3DC7-4F49-936C-39948DD65240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49975-03FA-4B1B-A5C9-5C65C9E53D13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348798-2BE9-46E3-9DC5-F1D3E128B37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0F7ED-4426-4006-BD12-D75819F9461A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B6E062-E249-4EA4-B70B-796DA4290616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BF1FC-3369-43C9-9A30-855754C06360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C136F0-551C-4099-8372-F59A7E608ED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C0E0E-9AC0-4437-A026-7432F441655A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BD306F-6E4A-4766-A906-ACAA76CE0CC1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7F8C0-39FF-440E-9D58-1C1FC964DCC9}" type="slidenum">
              <a:rPr lang="en-US"/>
              <a:pPr/>
              <a:t>16</a:t>
            </a:fld>
            <a:endParaRPr lang="en-US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96A784-1A30-4DDA-B29A-1B03375D082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8F5EE-89E7-4DCC-8501-3A3D06E85DCD}" type="slidenum">
              <a:rPr lang="en-US"/>
              <a:pPr/>
              <a:t>17</a:t>
            </a:fld>
            <a:endParaRPr lang="en-US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65A1D2-B4A4-4763-9646-34E38D3925BF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34F27-46BC-4596-9F41-9541CAF880F8}" type="slidenum">
              <a:rPr lang="en-US"/>
              <a:pPr/>
              <a:t>18</a:t>
            </a:fld>
            <a:endParaRPr lang="en-US"/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BF206E-D179-4744-A939-C61E8C098FCB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CD8DF-9813-4037-A22B-CCF0817CE78C}" type="slidenum">
              <a:rPr lang="en-US"/>
              <a:pPr/>
              <a:t>19</a:t>
            </a:fld>
            <a:endParaRPr lang="en-US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24032F-1391-4783-8995-56834E838F52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996B8-801D-4D99-9A39-1171829D8AC1}" type="slidenum">
              <a:rPr lang="en-US"/>
              <a:pPr/>
              <a:t>2</a:t>
            </a:fld>
            <a:endParaRPr lang="en-US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867795-3915-4161-BAF6-78869CDE2DC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3645F-2FF5-408D-BBB9-BEB10DFCC012}" type="slidenum">
              <a:rPr lang="en-US"/>
              <a:pPr/>
              <a:t>20</a:t>
            </a:fld>
            <a:endParaRPr lang="en-US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B19ACD-17E5-4945-A4A8-6098B664330F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1346A-F7CE-434E-B79E-591DA984A792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DFD415-DA93-4D56-A2DC-49C775FC7B19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EB703-4CFF-4AB8-9FF9-5614D971CA46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00CF49-F6A1-4411-A23A-89FE9F0B1FFE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440C9-03B2-4A62-AC55-5DA8586A61B4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DFBC89-1AB7-46B4-9C70-8F08C8D912FA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7C876-5F9D-4E25-87BE-0FDFB29E2C3C}" type="slidenum">
              <a:rPr lang="en-US"/>
              <a:pPr/>
              <a:t>24</a:t>
            </a:fld>
            <a:endParaRPr lang="en-US"/>
          </a:p>
        </p:txBody>
      </p:sp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14BA50-5582-47A3-BBCF-901C9CA745C4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23479-2208-43FD-A34F-A2E97B08589D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F54B45-4654-4F6B-80AA-75E1B01D96B1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5B44E-AB2F-4911-9C31-061E99F8016C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2D51B2-CEC2-4FD6-A39B-8AE44B92EB25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D57A0-A0E0-4337-87C5-1BB44B0CD8B1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BA2689-AFED-4309-AB14-2D1BB5563CB2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85774-D06F-4EB4-98E2-8D8C6BF436D7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2E7EC6-14B0-400D-B53C-9139A88BF843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6E28-45A7-48FA-BB66-B0641D72E231}" type="slidenum">
              <a:rPr lang="en-US"/>
              <a:pPr/>
              <a:t>7</a:t>
            </a:fld>
            <a:endParaRPr lang="en-US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43A52F-2C53-4556-A3B9-66D94B0787E1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2752A-95BC-4F79-B75C-579FAD538B7A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BCBF5B-E3D1-4845-AA52-E8E506131C39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ABF7F-F28D-4BFB-97DC-1C6C7428580D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962AF5-B6C9-4464-AB8B-32D3FBED7F9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56720C-7BA6-4B29-936A-798A480DF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6572-4031-4F4A-B2F2-C3C07360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2367-DEC5-4225-A013-52AFC584F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A871-95CE-412D-80E4-AAD59DC3E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6D3638-00CF-47E7-9952-B4CAFE822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FAB-D73A-4DF2-ABBB-9695AFF2BA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33EF-DBE9-4215-93C9-8CE226194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F70B-15DB-468D-86A9-62CB93E1C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A3-79F0-419B-81F4-94F7B4511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1025-0CF4-4B73-8C85-321866533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D626C4-F274-47F0-9761-990B67FAC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FF8A2E-29ED-41CF-805D-7E145A412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Matter</a:t>
            </a:r>
            <a:endParaRPr lang="en-US" b="1" dirty="0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452040" y="3127375"/>
            <a:ext cx="63129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States of Matter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Classification of Matter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Physical and Chemical Properties</a:t>
            </a:r>
          </a:p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Physical and Chemical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Changes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Chemical Reactions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CE6171E-CD99-4D2B-895D-DF93C063E29A}" type="slidenum">
              <a:rPr lang="en-US" sz="1400"/>
              <a:pPr eaLnBrk="0" hangingPunct="0"/>
              <a:t>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b="1" dirty="0"/>
              <a:t>Classifying </a:t>
            </a:r>
            <a:r>
              <a:rPr lang="en-US" b="1" dirty="0" smtClean="0"/>
              <a:t>of Matter</a:t>
            </a:r>
            <a:endParaRPr lang="en-US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Another way to classify matter is to examine its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composition</a:t>
            </a:r>
            <a:r>
              <a:rPr lang="en-US" sz="3200" dirty="0"/>
              <a:t>.</a:t>
            </a:r>
          </a:p>
          <a:p>
            <a:r>
              <a:rPr lang="en-US" sz="3200" dirty="0"/>
              <a:t>composition includes:</a:t>
            </a:r>
          </a:p>
          <a:p>
            <a:pPr lvl="1"/>
            <a:r>
              <a:rPr lang="en-US" sz="3200" dirty="0"/>
              <a:t>types of particles </a:t>
            </a:r>
          </a:p>
          <a:p>
            <a:pPr lvl="1"/>
            <a:r>
              <a:rPr lang="en-US" sz="3200" dirty="0"/>
              <a:t>arrangement of the particles</a:t>
            </a:r>
          </a:p>
          <a:p>
            <a:pPr lvl="1"/>
            <a:r>
              <a:rPr lang="en-US" sz="3200" dirty="0"/>
              <a:t>attractions and attachments between the particles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610A13D-2FA5-47D1-BCFF-65D89B7E87D3}" type="slidenum">
              <a:rPr lang="en-US" sz="1400"/>
              <a:pPr eaLnBrk="0" hangingPunct="0"/>
              <a:t>10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1_04-01U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8575"/>
            <a:ext cx="86772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437B97C7-9FE3-4B66-82BC-9B6BB1F8371C}" type="slidenum">
              <a:rPr lang="en-US" sz="1400"/>
              <a:pPr eaLnBrk="0" hangingPunct="0"/>
              <a:t>11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762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Classification of Matter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90600"/>
            <a:ext cx="83058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Matter whose composition does not change from one sample to another is called a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pure substance</a:t>
            </a:r>
            <a:r>
              <a:rPr 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made of a single type of atom or molecule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Because the composition of a pure substance is always the same, </a:t>
            </a:r>
            <a:r>
              <a:rPr lang="en-US" sz="3200" b="1" dirty="0"/>
              <a:t>all samples have the same characteristics</a:t>
            </a:r>
            <a:r>
              <a:rPr 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Matter whose composition may vary from one sample to another is called a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mixture</a:t>
            </a:r>
            <a:r>
              <a:rPr 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two or more types of atoms or molecules combined in variable proportions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Because composition varies, different samples have different characteristics.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FC3CF64E-1EBF-4855-8DE2-39B7E9B21703}" type="slidenum">
              <a:rPr lang="en-US" sz="1400"/>
              <a:pPr eaLnBrk="0" hangingPunct="0"/>
              <a:t>12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Classification of </a:t>
            </a:r>
            <a:r>
              <a:rPr lang="en-US" sz="4000" b="1" dirty="0" smtClean="0"/>
              <a:t>Matter</a:t>
            </a:r>
            <a:endParaRPr lang="en-US" sz="4000" b="1" dirty="0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 dirty="0"/>
              <a:t>made of one type of particle</a:t>
            </a:r>
          </a:p>
          <a:p>
            <a:pPr marL="342900" indent="-342900">
              <a:buFontTx/>
              <a:buAutoNum type="arabicParenR"/>
            </a:pPr>
            <a:r>
              <a:rPr lang="en-US" sz="2400" dirty="0"/>
              <a:t>All samples show the same intensive properties.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867400" y="3352800"/>
            <a:ext cx="3124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 dirty="0"/>
              <a:t>made of multiple types of particles</a:t>
            </a:r>
          </a:p>
          <a:p>
            <a:pPr marL="342900" indent="-342900">
              <a:buFontTx/>
              <a:buAutoNum type="arabicParenR"/>
            </a:pPr>
            <a:r>
              <a:rPr lang="en-US" sz="2400" dirty="0"/>
              <a:t>Samples may show different intensive properties.</a:t>
            </a:r>
          </a:p>
        </p:txBody>
      </p:sp>
      <p:pic>
        <p:nvPicPr>
          <p:cNvPr id="52229" name="Picture 5" descr="01_04-01UN.JPG"/>
          <p:cNvPicPr>
            <a:picLocks noChangeAspect="1"/>
          </p:cNvPicPr>
          <p:nvPr/>
        </p:nvPicPr>
        <p:blipFill>
          <a:blip r:embed="rId3" cstate="print"/>
          <a:srcRect l="19215" r="18129" b="81111"/>
          <a:stretch>
            <a:fillRect/>
          </a:stretch>
        </p:blipFill>
        <p:spPr bwMode="auto">
          <a:xfrm>
            <a:off x="685800" y="1371600"/>
            <a:ext cx="7731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9D483B6-24B3-4D52-B5FF-9EB0ECF859A6}" type="slidenum">
              <a:rPr lang="en-US" sz="1400"/>
              <a:pPr eaLnBrk="0" hangingPunct="0"/>
              <a:t>13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  <p:bldP spid="1361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Classification of Pure </a:t>
            </a:r>
            <a:r>
              <a:rPr lang="en-US" b="1" dirty="0" smtClean="0"/>
              <a:t>S</a:t>
            </a:r>
            <a:r>
              <a:rPr lang="en-US" sz="4000" b="1" dirty="0" smtClean="0"/>
              <a:t>ubstances - Elements</a:t>
            </a:r>
            <a:endParaRPr lang="en-US" sz="40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447800"/>
            <a:ext cx="80772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Pure substances that </a:t>
            </a:r>
            <a:r>
              <a:rPr lang="en-US" sz="3200" b="1" dirty="0"/>
              <a:t>cannot</a:t>
            </a:r>
            <a:r>
              <a:rPr lang="en-US" sz="3200" dirty="0"/>
              <a:t> be decomposed into simpler substances by chemical reactions are called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elements</a:t>
            </a:r>
            <a:r>
              <a:rPr 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decomposed = broken down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basic building blocks of matter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composed of single type of atom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though those atoms may or may not be combined into molecules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5172F95-11E7-48E3-85E6-0920F47ED033}" type="slidenum">
              <a:rPr lang="en-US" sz="1400"/>
              <a:pPr eaLnBrk="0" hangingPunct="0"/>
              <a:t>14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Classification of Pure </a:t>
            </a:r>
            <a:r>
              <a:rPr lang="en-US" sz="4000" b="1" dirty="0" smtClean="0"/>
              <a:t>Substances-</a:t>
            </a:r>
            <a:r>
              <a:rPr lang="en-US" sz="4000" b="1" dirty="0" smtClean="0">
                <a:sym typeface="Symbol" pitchFamily="1" charset="2"/>
              </a:rPr>
              <a:t>Compounds</a:t>
            </a:r>
            <a:endParaRPr lang="en-US" sz="4000" b="1" dirty="0">
              <a:sym typeface="Symbol" pitchFamily="1" charset="2"/>
            </a:endParaRPr>
          </a:p>
        </p:txBody>
      </p:sp>
      <p:sp>
        <p:nvSpPr>
          <p:cNvPr id="56323" name="Content Placeholder 3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Substances that can be decomposed are called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compounds</a:t>
            </a:r>
            <a:r>
              <a:rPr lang="en-US" sz="32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chemical combinations of elements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composed of molecules that contain two or more different kinds of atoms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All molecules of a compound are identical, so all samples of a compound behave the same way.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Most natural pure substances are compounds.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A262B43-E9B1-4968-AB85-533C80C3B26F}" type="slidenum">
              <a:rPr lang="en-US" sz="1400"/>
              <a:pPr eaLnBrk="0" hangingPunct="0"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534400" cy="990600"/>
          </a:xfrm>
        </p:spPr>
        <p:txBody>
          <a:bodyPr/>
          <a:lstStyle/>
          <a:p>
            <a:r>
              <a:rPr lang="en-US" b="1" dirty="0"/>
              <a:t>Classification of Pure Substances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2590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/>
              <a:t>made of one type of atom (some elements found as multi-atom molecules in nature)</a:t>
            </a:r>
          </a:p>
          <a:p>
            <a:pPr marL="342900" indent="-342900">
              <a:buFontTx/>
              <a:buAutoNum type="arabicParenR"/>
            </a:pPr>
            <a:r>
              <a:rPr lang="en-US" sz="2400"/>
              <a:t>combine together to make compounds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705600" y="1600200"/>
            <a:ext cx="2438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 dirty="0"/>
              <a:t>made of one type of molecule, or array of ions</a:t>
            </a:r>
          </a:p>
          <a:p>
            <a:pPr marL="342900" indent="-342900">
              <a:buFontTx/>
              <a:buAutoNum type="arabicParenR"/>
            </a:pPr>
            <a:r>
              <a:rPr lang="en-US" sz="2400" dirty="0"/>
              <a:t>units contain two or more different kinds of atoms</a:t>
            </a:r>
          </a:p>
        </p:txBody>
      </p:sp>
      <p:pic>
        <p:nvPicPr>
          <p:cNvPr id="58373" name="Picture 5" descr="01_04-01UN.JPG"/>
          <p:cNvPicPr>
            <a:picLocks noChangeAspect="1"/>
          </p:cNvPicPr>
          <p:nvPr/>
        </p:nvPicPr>
        <p:blipFill>
          <a:blip r:embed="rId3" cstate="print"/>
          <a:srcRect t="11555" r="51671" b="3822"/>
          <a:stretch>
            <a:fillRect/>
          </a:stretch>
        </p:blipFill>
        <p:spPr bwMode="auto">
          <a:xfrm>
            <a:off x="2667000" y="1143000"/>
            <a:ext cx="3819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E76BD4F-171C-4F02-9506-DE16F446AC8D}" type="slidenum">
              <a:rPr lang="en-US" sz="1400"/>
              <a:pPr eaLnBrk="0" hangingPunct="0"/>
              <a:t>16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/>
      <p:bldP spid="1382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914400"/>
          </a:xfrm>
          <a:noFill/>
        </p:spPr>
        <p:txBody>
          <a:bodyPr lIns="90488" tIns="44450" rIns="90488" bIns="44450"/>
          <a:lstStyle/>
          <a:p>
            <a:r>
              <a:rPr lang="en-US" b="1" dirty="0"/>
              <a:t>Classification of Mixtures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534400" cy="53340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</a:pPr>
            <a:r>
              <a:rPr lang="en-US" sz="4600" b="1" dirty="0">
                <a:solidFill>
                  <a:schemeClr val="hlink"/>
                </a:solidFill>
              </a:rPr>
              <a:t>homogeneous</a:t>
            </a:r>
            <a:r>
              <a:rPr lang="en-US" sz="4600" dirty="0"/>
              <a:t> = mixture that has uniform composition throughout </a:t>
            </a:r>
          </a:p>
          <a:p>
            <a:pPr lvl="1"/>
            <a:r>
              <a:rPr lang="en-US" sz="4600" dirty="0"/>
              <a:t>Every piece of a sample has identical characteristics, though another sample with the same components may have different characteristics.</a:t>
            </a:r>
          </a:p>
          <a:p>
            <a:pPr lvl="1"/>
            <a:r>
              <a:rPr lang="en-US" sz="4600" dirty="0"/>
              <a:t>atoms or molecules mixed uniformly</a:t>
            </a:r>
          </a:p>
          <a:p>
            <a:pPr>
              <a:buClr>
                <a:schemeClr val="tx1"/>
              </a:buClr>
            </a:pPr>
            <a:r>
              <a:rPr lang="en-US" sz="4600" b="1" dirty="0">
                <a:solidFill>
                  <a:schemeClr val="hlink"/>
                </a:solidFill>
              </a:rPr>
              <a:t>heterogeneous</a:t>
            </a:r>
            <a:r>
              <a:rPr lang="en-US" sz="4600" dirty="0"/>
              <a:t> = mixture that does not have uniform composition throughout </a:t>
            </a:r>
          </a:p>
          <a:p>
            <a:pPr lvl="1"/>
            <a:r>
              <a:rPr lang="en-US" sz="4600" dirty="0"/>
              <a:t>contains regions within the sample with different characteristics</a:t>
            </a:r>
          </a:p>
          <a:p>
            <a:pPr lvl="1"/>
            <a:r>
              <a:rPr lang="en-US" sz="4600" dirty="0"/>
              <a:t>atoms or molecules not mixed uniformly</a:t>
            </a:r>
          </a:p>
          <a:p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6079152-DAE4-4100-A853-28F02A0B8BD1}" type="slidenum">
              <a:rPr lang="en-US" sz="1400"/>
              <a:pPr eaLnBrk="0" hangingPunct="0"/>
              <a:t>17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dirty="0"/>
              <a:t>Classification of Mixtures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705600" y="1447800"/>
            <a:ext cx="2438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/>
              <a:t>made of multiple substances, but appears to be one substance</a:t>
            </a:r>
          </a:p>
          <a:p>
            <a:pPr marL="342900" indent="-342900">
              <a:buFontTx/>
              <a:buAutoNum type="arabicParenR"/>
            </a:pPr>
            <a:r>
              <a:rPr lang="en-US" sz="2400"/>
              <a:t>All portions of an individual sample have the same composition and properties.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0" y="1447800"/>
            <a:ext cx="2438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/>
              <a:t>made of multiple substances, whose presence can be seen</a:t>
            </a:r>
          </a:p>
          <a:p>
            <a:pPr marL="342900" indent="-342900">
              <a:buFontTx/>
              <a:buAutoNum type="arabicParenR"/>
            </a:pPr>
            <a:r>
              <a:rPr lang="en-US" sz="2400"/>
              <a:t>Portions of a sample have different composition and properties.</a:t>
            </a:r>
          </a:p>
        </p:txBody>
      </p:sp>
      <p:pic>
        <p:nvPicPr>
          <p:cNvPr id="62469" name="Picture 5" descr="01_04-01UN.JPG"/>
          <p:cNvPicPr>
            <a:picLocks noChangeAspect="1"/>
          </p:cNvPicPr>
          <p:nvPr/>
        </p:nvPicPr>
        <p:blipFill>
          <a:blip r:embed="rId3" cstate="print"/>
          <a:srcRect l="50835" t="12090" b="4443"/>
          <a:stretch>
            <a:fillRect/>
          </a:stretch>
        </p:blipFill>
        <p:spPr bwMode="auto">
          <a:xfrm>
            <a:off x="2514600" y="1066800"/>
            <a:ext cx="4178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4680306-A281-4F55-8E0A-3349A46645B5}" type="slidenum">
              <a:rPr lang="en-US" sz="1400"/>
              <a:pPr eaLnBrk="0" hangingPunct="0"/>
              <a:t>18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  <p:bldP spid="1402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r>
              <a:rPr lang="en-US" b="1" dirty="0"/>
              <a:t>Changes in Matter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Changes that alter the state or appearance of the matter without altering the composition are called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physical changes</a:t>
            </a:r>
            <a:r>
              <a:rPr lang="en-US" sz="3200" dirty="0"/>
              <a:t>.</a:t>
            </a:r>
          </a:p>
          <a:p>
            <a:r>
              <a:rPr lang="en-US" sz="3200" dirty="0"/>
              <a:t>Changes that alter the composition of the matter are called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chemical changes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During the chemical change, the atoms that are present rearrange into new molecules, but all of the original atoms are still present.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AED223A-FEA7-494C-A872-8D918C0D37BC}" type="slidenum">
              <a:rPr lang="en-US" sz="1400"/>
              <a:pPr eaLnBrk="0" hangingPunct="0"/>
              <a:t>19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States </a:t>
            </a:r>
            <a:r>
              <a:rPr lang="en-US" b="1" dirty="0"/>
              <a:t>of Matter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143000"/>
            <a:ext cx="8534400" cy="4114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Matter</a:t>
            </a:r>
            <a:r>
              <a:rPr lang="en-US" sz="3600" dirty="0"/>
              <a:t> is anything that has mass and occupies space.</a:t>
            </a:r>
          </a:p>
          <a:p>
            <a:r>
              <a:rPr lang="en-US" sz="3600" dirty="0"/>
              <a:t>We can classify matter based on whether it</a:t>
            </a:r>
            <a:r>
              <a:rPr lang="en-US" sz="3600" dirty="0">
                <a:latin typeface="Times New Roman" pitchFamily="1" charset="0"/>
              </a:rPr>
              <a:t>’</a:t>
            </a:r>
            <a:r>
              <a:rPr lang="en-US" sz="3600" dirty="0"/>
              <a:t>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solid</a:t>
            </a:r>
            <a:r>
              <a:rPr lang="en-US" sz="3600" dirty="0"/>
              <a:t>,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liquid</a:t>
            </a:r>
            <a:r>
              <a:rPr lang="en-US" sz="3600" dirty="0"/>
              <a:t>, or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gas</a:t>
            </a:r>
            <a:r>
              <a:rPr lang="en-US" sz="3600" dirty="0"/>
              <a:t>.</a:t>
            </a:r>
          </a:p>
        </p:txBody>
      </p:sp>
      <p:pic>
        <p:nvPicPr>
          <p:cNvPr id="29700" name="Picture 4" descr="01_02-01UN.JP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1371600" y="3657600"/>
            <a:ext cx="63738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B1D3BCD-E2CA-4F05-B388-4A1004A1AE8F}" type="slidenum">
              <a:rPr lang="en-US" sz="1400"/>
              <a:pPr eaLnBrk="0" hangingPunct="0"/>
              <a:t>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01_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6040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r>
              <a:rPr lang="en-US" b="1" dirty="0"/>
              <a:t>Physical Changes in Matter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19800" y="1219200"/>
            <a:ext cx="29114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The boiling of water is a physical change.  The water  molecules are separated from each other, but their structure and composition do not change.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F348E86-97EC-45C7-A5B4-E6715EA68AD7}" type="slidenum">
              <a:rPr lang="en-US" sz="1400"/>
              <a:pPr eaLnBrk="0" hangingPunct="0"/>
              <a:t>20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29200" y="990600"/>
            <a:ext cx="3809998" cy="2718821"/>
            <a:chOff x="4410999" y="784122"/>
            <a:chExt cx="4759253" cy="5174531"/>
          </a:xfrm>
        </p:grpSpPr>
        <p:pic>
          <p:nvPicPr>
            <p:cNvPr id="72707" name="Picture 15" descr="01_07.JPG"/>
            <p:cNvPicPr>
              <a:picLocks noChangeAspect="1"/>
            </p:cNvPicPr>
            <p:nvPr/>
          </p:nvPicPr>
          <p:blipFill>
            <a:blip r:embed="rId3" cstate="print"/>
            <a:srcRect l="33218" t="3333" r="24066" b="68710"/>
            <a:stretch>
              <a:fillRect/>
            </a:stretch>
          </p:blipFill>
          <p:spPr bwMode="auto">
            <a:xfrm>
              <a:off x="4410999" y="1524000"/>
              <a:ext cx="4664069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08" name="Text Box 5"/>
            <p:cNvSpPr txBox="1">
              <a:spLocks noChangeArrowheads="1"/>
            </p:cNvSpPr>
            <p:nvPr/>
          </p:nvSpPr>
          <p:spPr bwMode="auto">
            <a:xfrm>
              <a:off x="7391399" y="5080000"/>
              <a:ext cx="1778853" cy="87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" charset="0"/>
                </a:rPr>
                <a:t>CO</a:t>
              </a:r>
              <a:r>
                <a:rPr lang="en-US" sz="2400" b="1" baseline="-25000" dirty="0">
                  <a:latin typeface="Times New Roman" pitchFamily="1" charset="0"/>
                </a:rPr>
                <a:t>2</a:t>
              </a:r>
              <a:r>
                <a:rPr lang="en-US" sz="2400" b="1" dirty="0">
                  <a:latin typeface="Times New Roman" pitchFamily="1" charset="0"/>
                </a:rPr>
                <a:t>(s)</a:t>
              </a:r>
            </a:p>
          </p:txBody>
        </p:sp>
        <p:sp>
          <p:nvSpPr>
            <p:cNvPr id="72709" name="Text Box 6"/>
            <p:cNvSpPr txBox="1">
              <a:spLocks noChangeArrowheads="1"/>
            </p:cNvSpPr>
            <p:nvPr/>
          </p:nvSpPr>
          <p:spPr bwMode="auto">
            <a:xfrm>
              <a:off x="5933960" y="1799303"/>
              <a:ext cx="109855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" charset="0"/>
                </a:rPr>
                <a:t>CO</a:t>
              </a:r>
              <a:r>
                <a:rPr lang="en-US" sz="2400" b="1" baseline="-25000" dirty="0">
                  <a:latin typeface="Times New Roman" pitchFamily="1" charset="0"/>
                </a:rPr>
                <a:t>2</a:t>
              </a:r>
              <a:r>
                <a:rPr lang="en-US" sz="2400" b="1" dirty="0">
                  <a:latin typeface="Times New Roman" pitchFamily="1" charset="0"/>
                </a:rPr>
                <a:t>(g)</a:t>
              </a:r>
            </a:p>
          </p:txBody>
        </p:sp>
        <p:sp>
          <p:nvSpPr>
            <p:cNvPr id="72710" name="Text Box 7"/>
            <p:cNvSpPr txBox="1">
              <a:spLocks noChangeArrowheads="1"/>
            </p:cNvSpPr>
            <p:nvPr/>
          </p:nvSpPr>
          <p:spPr bwMode="auto">
            <a:xfrm>
              <a:off x="4860925" y="3368675"/>
              <a:ext cx="1149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Dry Ice</a:t>
              </a:r>
            </a:p>
          </p:txBody>
        </p:sp>
        <p:sp>
          <p:nvSpPr>
            <p:cNvPr id="72711" name="Text Box 8"/>
            <p:cNvSpPr txBox="1">
              <a:spLocks noChangeArrowheads="1"/>
            </p:cNvSpPr>
            <p:nvPr/>
          </p:nvSpPr>
          <p:spPr bwMode="auto">
            <a:xfrm>
              <a:off x="5267664" y="784122"/>
              <a:ext cx="3365496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Subliming of Dry Ice</a:t>
              </a:r>
            </a:p>
          </p:txBody>
        </p:sp>
      </p:grpSp>
      <p:sp>
        <p:nvSpPr>
          <p:cNvPr id="7271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b="1" dirty="0"/>
              <a:t>Common Physical Changes</a:t>
            </a:r>
          </a:p>
        </p:txBody>
      </p:sp>
      <p:sp>
        <p:nvSpPr>
          <p:cNvPr id="727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219200"/>
            <a:ext cx="43434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processes that cause changes in the matter that do not change its composition</a:t>
            </a:r>
          </a:p>
          <a:p>
            <a:r>
              <a:rPr lang="en-US" sz="3200" dirty="0"/>
              <a:t>state changes</a:t>
            </a:r>
          </a:p>
          <a:p>
            <a:pPr lvl="1"/>
            <a:r>
              <a:rPr lang="en-US" sz="3200" dirty="0"/>
              <a:t>boiling/condensing</a:t>
            </a:r>
          </a:p>
          <a:p>
            <a:pPr lvl="1"/>
            <a:r>
              <a:rPr lang="en-US" sz="3200" dirty="0"/>
              <a:t>melting/freezing</a:t>
            </a:r>
          </a:p>
          <a:p>
            <a:pPr lvl="1"/>
            <a:r>
              <a:rPr lang="en-US" sz="3200" dirty="0" smtClean="0"/>
              <a:t>Subliming</a:t>
            </a:r>
          </a:p>
          <a:p>
            <a:pPr lvl="1"/>
            <a:r>
              <a:rPr lang="en-US" sz="3200" dirty="0" smtClean="0"/>
              <a:t>dissolving</a:t>
            </a:r>
            <a:endParaRPr lang="en-US" sz="3200" dirty="0"/>
          </a:p>
          <a:p>
            <a:pPr lvl="1"/>
            <a:endParaRPr lang="en-US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62400" y="3429000"/>
            <a:ext cx="3505201" cy="2895600"/>
            <a:chOff x="3156370" y="944033"/>
            <a:chExt cx="8033821" cy="5228167"/>
          </a:xfrm>
        </p:grpSpPr>
        <p:pic>
          <p:nvPicPr>
            <p:cNvPr id="72715" name="Picture 17" descr="01_07.JPG"/>
            <p:cNvPicPr>
              <a:picLocks noChangeAspect="1"/>
            </p:cNvPicPr>
            <p:nvPr/>
          </p:nvPicPr>
          <p:blipFill>
            <a:blip r:embed="rId3" cstate="print"/>
            <a:srcRect l="36270" t="35556" r="24066" b="37601"/>
            <a:stretch>
              <a:fillRect/>
            </a:stretch>
          </p:blipFill>
          <p:spPr bwMode="auto">
            <a:xfrm>
              <a:off x="4267200" y="1752600"/>
              <a:ext cx="4756192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3156370" y="944033"/>
              <a:ext cx="3252816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Dissolving of Sugar</a:t>
              </a:r>
            </a:p>
          </p:txBody>
        </p:sp>
        <p:sp>
          <p:nvSpPr>
            <p:cNvPr id="72717" name="Text Box 12"/>
            <p:cNvSpPr txBox="1">
              <a:spLocks noChangeArrowheads="1"/>
            </p:cNvSpPr>
            <p:nvPr/>
          </p:nvSpPr>
          <p:spPr bwMode="auto">
            <a:xfrm>
              <a:off x="8962258" y="1910316"/>
              <a:ext cx="1895491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C</a:t>
              </a:r>
              <a:r>
                <a:rPr lang="en-US" sz="2400" baseline="-25000" dirty="0">
                  <a:solidFill>
                    <a:schemeClr val="tx2"/>
                  </a:solidFill>
                </a:rPr>
                <a:t>12</a:t>
              </a:r>
              <a:r>
                <a:rPr lang="en-US" sz="2400" dirty="0">
                  <a:solidFill>
                    <a:schemeClr val="tx2"/>
                  </a:solidFill>
                </a:rPr>
                <a:t>H</a:t>
              </a:r>
              <a:r>
                <a:rPr lang="en-US" sz="2400" baseline="-25000" dirty="0">
                  <a:solidFill>
                    <a:schemeClr val="tx2"/>
                  </a:solidFill>
                </a:rPr>
                <a:t>22</a:t>
              </a:r>
              <a:r>
                <a:rPr lang="en-US" sz="2400" dirty="0">
                  <a:solidFill>
                    <a:schemeClr val="tx2"/>
                  </a:solidFill>
                </a:rPr>
                <a:t>O</a:t>
              </a:r>
              <a:r>
                <a:rPr lang="en-US" sz="2400" baseline="-25000" dirty="0">
                  <a:solidFill>
                    <a:schemeClr val="tx2"/>
                  </a:solidFill>
                </a:rPr>
                <a:t>11</a:t>
              </a:r>
              <a:r>
                <a:rPr lang="en-US" sz="2400" dirty="0">
                  <a:solidFill>
                    <a:schemeClr val="tx2"/>
                  </a:solidFill>
                </a:rPr>
                <a:t>(</a:t>
              </a:r>
              <a:r>
                <a:rPr lang="en-US" sz="2400" i="1" dirty="0">
                  <a:solidFill>
                    <a:schemeClr val="tx2"/>
                  </a:solidFill>
                </a:rPr>
                <a:t>s</a:t>
              </a:r>
              <a:r>
                <a:rPr lang="en-US" sz="24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9108979" y="4559595"/>
              <a:ext cx="2081212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C</a:t>
              </a:r>
              <a:r>
                <a:rPr lang="en-US" sz="2400" baseline="-25000" dirty="0">
                  <a:solidFill>
                    <a:schemeClr val="tx2"/>
                  </a:solidFill>
                </a:rPr>
                <a:t>12</a:t>
              </a:r>
              <a:r>
                <a:rPr lang="en-US" sz="2400" dirty="0">
                  <a:solidFill>
                    <a:schemeClr val="tx2"/>
                  </a:solidFill>
                </a:rPr>
                <a:t>H</a:t>
              </a:r>
              <a:r>
                <a:rPr lang="en-US" sz="2400" baseline="-25000" dirty="0">
                  <a:solidFill>
                    <a:schemeClr val="tx2"/>
                  </a:solidFill>
                </a:rPr>
                <a:t>22</a:t>
              </a:r>
              <a:r>
                <a:rPr lang="en-US" sz="2400" dirty="0">
                  <a:solidFill>
                    <a:schemeClr val="tx2"/>
                  </a:solidFill>
                </a:rPr>
                <a:t>O</a:t>
              </a:r>
              <a:r>
                <a:rPr lang="en-US" sz="2400" baseline="-25000" dirty="0">
                  <a:solidFill>
                    <a:schemeClr val="tx2"/>
                  </a:solidFill>
                </a:rPr>
                <a:t>11</a:t>
              </a:r>
              <a:r>
                <a:rPr lang="en-US" sz="2400" dirty="0">
                  <a:solidFill>
                    <a:schemeClr val="tx2"/>
                  </a:solidFill>
                </a:rPr>
                <a:t>(</a:t>
              </a:r>
              <a:r>
                <a:rPr lang="en-US" sz="2400" i="1" dirty="0" err="1">
                  <a:solidFill>
                    <a:schemeClr val="tx2"/>
                  </a:solidFill>
                </a:rPr>
                <a:t>aq</a:t>
              </a:r>
              <a:r>
                <a:rPr lang="en-US" sz="2400" dirty="0">
                  <a:solidFill>
                    <a:schemeClr val="tx2"/>
                  </a:solidFill>
                </a:rPr>
                <a:t>)</a:t>
              </a:r>
            </a:p>
          </p:txBody>
        </p:sp>
      </p:grp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D96A3CB-1F14-4E57-80D5-93F9F2F79592}" type="slidenum">
              <a:rPr lang="en-US" sz="1400"/>
              <a:pPr eaLnBrk="0" hangingPunct="0"/>
              <a:t>21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534400" cy="914400"/>
          </a:xfrm>
        </p:spPr>
        <p:txBody>
          <a:bodyPr/>
          <a:lstStyle/>
          <a:p>
            <a:r>
              <a:rPr lang="en-US" b="1" dirty="0"/>
              <a:t>Chemical Changes in Matter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181600" y="1447800"/>
            <a:ext cx="3444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rusting of iron is a chemical change.  The iron atoms in the nail combine with oxygen atoms from O</a:t>
            </a:r>
            <a:r>
              <a:rPr lang="en-US" sz="2800" baseline="-25000"/>
              <a:t>2</a:t>
            </a:r>
            <a:r>
              <a:rPr lang="en-US" sz="2800"/>
              <a:t> in the air to make a new substance, rust, with a different composition.</a:t>
            </a:r>
          </a:p>
        </p:txBody>
      </p:sp>
      <p:pic>
        <p:nvPicPr>
          <p:cNvPr id="68612" name="Picture 4" descr="01_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1003300"/>
            <a:ext cx="3170237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CCF000B-F372-4408-9809-70D893530AA4}" type="slidenum">
              <a:rPr lang="en-US" sz="1400"/>
              <a:pPr eaLnBrk="0" hangingPunct="0"/>
              <a:t>22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/>
              <a:t>Common Chemical Changes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371600"/>
            <a:ext cx="4648200" cy="4191000"/>
          </a:xfrm>
        </p:spPr>
        <p:txBody>
          <a:bodyPr/>
          <a:lstStyle/>
          <a:p>
            <a:r>
              <a:rPr lang="en-US" sz="3200" dirty="0"/>
              <a:t>processes that cause changes in the matter that change its composition</a:t>
            </a:r>
          </a:p>
          <a:p>
            <a:r>
              <a:rPr lang="en-US" sz="3200" dirty="0"/>
              <a:t>rusting</a:t>
            </a:r>
          </a:p>
          <a:p>
            <a:r>
              <a:rPr lang="en-US" sz="3200" dirty="0"/>
              <a:t>processes that release lots of energy</a:t>
            </a:r>
          </a:p>
          <a:p>
            <a:r>
              <a:rPr lang="en-US" sz="3200" dirty="0"/>
              <a:t>burning</a:t>
            </a:r>
          </a:p>
          <a:p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81400" y="1905000"/>
            <a:ext cx="5345113" cy="4038600"/>
            <a:chOff x="3581400" y="1905000"/>
            <a:chExt cx="5345113" cy="4038600"/>
          </a:xfrm>
        </p:grpSpPr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3581400" y="5486400"/>
              <a:ext cx="53451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" charset="0"/>
                </a:rPr>
                <a:t>C</a:t>
              </a:r>
              <a:r>
                <a:rPr lang="en-US" sz="2400" baseline="-25000">
                  <a:latin typeface="Times New Roman" pitchFamily="1" charset="0"/>
                </a:rPr>
                <a:t>3</a:t>
              </a:r>
              <a:r>
                <a:rPr lang="en-US" sz="2400">
                  <a:latin typeface="Times New Roman" pitchFamily="1" charset="0"/>
                </a:rPr>
                <a:t>H</a:t>
              </a:r>
              <a:r>
                <a:rPr lang="en-US" sz="2400" baseline="-25000">
                  <a:latin typeface="Times New Roman" pitchFamily="1" charset="0"/>
                </a:rPr>
                <a:t>8</a:t>
              </a:r>
              <a:r>
                <a:rPr lang="en-US" sz="2400">
                  <a:latin typeface="Times New Roman" pitchFamily="1" charset="0"/>
                </a:rPr>
                <a:t>(</a:t>
              </a:r>
              <a:r>
                <a:rPr lang="en-US" sz="2400" i="1">
                  <a:latin typeface="Times New Roman" pitchFamily="1" charset="0"/>
                </a:rPr>
                <a:t>g</a:t>
              </a:r>
              <a:r>
                <a:rPr lang="en-US" sz="2400">
                  <a:latin typeface="Times New Roman" pitchFamily="1" charset="0"/>
                </a:rPr>
                <a:t>) + 5 O</a:t>
              </a:r>
              <a:r>
                <a:rPr lang="en-US" sz="2400" baseline="-25000">
                  <a:latin typeface="Times New Roman" pitchFamily="1" charset="0"/>
                </a:rPr>
                <a:t>2</a:t>
              </a:r>
              <a:r>
                <a:rPr lang="en-US" sz="2400">
                  <a:latin typeface="Times New Roman" pitchFamily="1" charset="0"/>
                </a:rPr>
                <a:t>(</a:t>
              </a:r>
              <a:r>
                <a:rPr lang="en-US" sz="2400" i="1">
                  <a:latin typeface="Times New Roman" pitchFamily="1" charset="0"/>
                </a:rPr>
                <a:t>g</a:t>
              </a:r>
              <a:r>
                <a:rPr lang="en-US" sz="2400">
                  <a:latin typeface="Times New Roman" pitchFamily="1" charset="0"/>
                </a:rPr>
                <a:t>) </a:t>
              </a:r>
              <a:r>
                <a:rPr lang="en-US" sz="2400">
                  <a:latin typeface="Times New Roman" pitchFamily="1" charset="0"/>
                  <a:cs typeface="Times New Roman" pitchFamily="1" charset="0"/>
                </a:rPr>
                <a:t>→ 3 CO</a:t>
              </a:r>
              <a:r>
                <a:rPr lang="en-US" sz="2400" baseline="-25000">
                  <a:latin typeface="Times New Roman" pitchFamily="1" charset="0"/>
                  <a:cs typeface="Times New Roman" pitchFamily="1" charset="0"/>
                </a:rPr>
                <a:t>2</a:t>
              </a:r>
              <a:r>
                <a:rPr lang="en-US" sz="2400">
                  <a:latin typeface="Times New Roman" pitchFamily="1" charset="0"/>
                  <a:cs typeface="Times New Roman" pitchFamily="1" charset="0"/>
                </a:rPr>
                <a:t>(</a:t>
              </a:r>
              <a:r>
                <a:rPr lang="en-US" sz="2400" i="1">
                  <a:latin typeface="Times New Roman" pitchFamily="1" charset="0"/>
                  <a:cs typeface="Times New Roman" pitchFamily="1" charset="0"/>
                </a:rPr>
                <a:t>g</a:t>
              </a:r>
              <a:r>
                <a:rPr lang="en-US" sz="2400">
                  <a:latin typeface="Times New Roman" pitchFamily="1" charset="0"/>
                  <a:cs typeface="Times New Roman" pitchFamily="1" charset="0"/>
                </a:rPr>
                <a:t>) + 4 H</a:t>
              </a:r>
              <a:r>
                <a:rPr lang="en-US" sz="2400" baseline="-25000">
                  <a:latin typeface="Times New Roman" pitchFamily="1" charset="0"/>
                  <a:cs typeface="Times New Roman" pitchFamily="1" charset="0"/>
                </a:rPr>
                <a:t>2</a:t>
              </a:r>
              <a:r>
                <a:rPr lang="en-US" sz="2400">
                  <a:latin typeface="Times New Roman" pitchFamily="1" charset="0"/>
                  <a:cs typeface="Times New Roman" pitchFamily="1" charset="0"/>
                </a:rPr>
                <a:t>O(</a:t>
              </a:r>
              <a:r>
                <a:rPr lang="en-US" sz="2400" i="1">
                  <a:latin typeface="Times New Roman" pitchFamily="1" charset="0"/>
                  <a:cs typeface="Times New Roman" pitchFamily="1" charset="0"/>
                </a:rPr>
                <a:t>l</a:t>
              </a:r>
              <a:r>
                <a:rPr lang="en-US" sz="2400">
                  <a:latin typeface="Times New Roman" pitchFamily="1" charset="0"/>
                  <a:cs typeface="Times New Roman" pitchFamily="1" charset="0"/>
                </a:rPr>
                <a:t>)</a:t>
              </a:r>
            </a:p>
          </p:txBody>
        </p:sp>
        <p:pic>
          <p:nvPicPr>
            <p:cNvPr id="74758" name="Picture 6" descr="01_07.JPG"/>
            <p:cNvPicPr>
              <a:picLocks noChangeAspect="1"/>
            </p:cNvPicPr>
            <p:nvPr/>
          </p:nvPicPr>
          <p:blipFill>
            <a:blip r:embed="rId3" cstate="print"/>
            <a:srcRect l="34744" t="66667" r="24066" b="6223"/>
            <a:stretch>
              <a:fillRect/>
            </a:stretch>
          </p:blipFill>
          <p:spPr bwMode="auto">
            <a:xfrm>
              <a:off x="4953000" y="1905000"/>
              <a:ext cx="3733800" cy="337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441C671-3DAB-417A-B693-33DB09822997}" type="slidenum">
              <a:rPr lang="en-US" sz="1400"/>
              <a:pPr eaLnBrk="0" hangingPunct="0"/>
              <a:t>23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1143000"/>
          </a:xfrm>
          <a:noFill/>
        </p:spPr>
        <p:txBody>
          <a:bodyPr lIns="90488" tIns="44450" rIns="90488" bIns="44450"/>
          <a:lstStyle/>
          <a:p>
            <a:r>
              <a:rPr lang="en-US" b="1" dirty="0"/>
              <a:t>Properties of Matter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686800" cy="41148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Physical properties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/>
              <a:t>are the characteristics of matter that can be changed without changing its composition.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characteristics that are directly observable 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Chemical properties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/>
              <a:t>are the characteristics that determine how the composition of matter changes as a result of contact with other matter or the influence of energy.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characteristics that describe the behavior of matter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0ED1651-9B37-46BE-A841-54066F3FEB6D}" type="slidenum">
              <a:rPr lang="en-US" sz="1400"/>
              <a:pPr eaLnBrk="0" hangingPunct="0"/>
              <a:t>24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States of Matter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8229600" cy="1706563"/>
          </a:xfrm>
        </p:spPr>
        <p:txBody>
          <a:bodyPr>
            <a:normAutofit/>
          </a:bodyPr>
          <a:lstStyle/>
          <a:p>
            <a:r>
              <a:rPr lang="en-US" sz="3600" dirty="0"/>
              <a:t>Matter can be classified as solid, liquid, or gas based on the characteristics it exhibits.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809869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0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i="1" dirty="0"/>
              <a:t>fixed</a:t>
            </a:r>
            <a:r>
              <a:rPr lang="en-US" sz="2800" dirty="0"/>
              <a:t> = keeps shape when placed in a container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i="1" dirty="0"/>
              <a:t>indefinite</a:t>
            </a:r>
            <a:r>
              <a:rPr lang="en-US" sz="2800" dirty="0"/>
              <a:t> = takes the shape of the container</a:t>
            </a:r>
          </a:p>
        </p:txBody>
      </p:sp>
      <p:pic>
        <p:nvPicPr>
          <p:cNvPr id="2" name="Picture 5" descr="Picture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8229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E9E5425-56E1-487A-9180-D39F9CB20B93}" type="slidenum">
              <a:rPr lang="en-US" sz="1400"/>
              <a:pPr eaLnBrk="0" hangingPunct="0"/>
              <a:t>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38100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90600"/>
            <a:ext cx="67818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particles in a solid are packed close together and are fixed in position.</a:t>
            </a:r>
          </a:p>
          <a:p>
            <a:pPr lvl="1"/>
            <a:r>
              <a:rPr lang="en-US" sz="3200" dirty="0" smtClean="0"/>
              <a:t>though they may vibrate</a:t>
            </a:r>
          </a:p>
          <a:p>
            <a:r>
              <a:rPr lang="en-US" sz="3200" dirty="0" smtClean="0"/>
              <a:t>The close packing of the particles results in solids being incompressible.</a:t>
            </a:r>
          </a:p>
          <a:p>
            <a:r>
              <a:rPr lang="en-US" sz="3200" dirty="0" smtClean="0"/>
              <a:t>The inability of the particles to move around results in solids retaining their shape and volume when placed in a new container, and prevents the solid from flowing.</a:t>
            </a:r>
            <a:endParaRPr lang="en-US" sz="3200" dirty="0"/>
          </a:p>
        </p:txBody>
      </p:sp>
      <p:pic>
        <p:nvPicPr>
          <p:cNvPr id="33796" name="Picture 4" descr="01_02-01UN.JPG"/>
          <p:cNvPicPr>
            <a:picLocks noChangeAspect="1"/>
          </p:cNvPicPr>
          <p:nvPr/>
        </p:nvPicPr>
        <p:blipFill>
          <a:blip r:embed="rId3" cstate="print"/>
          <a:srcRect r="69930" b="5556"/>
          <a:stretch>
            <a:fillRect/>
          </a:stretch>
        </p:blipFill>
        <p:spPr bwMode="auto">
          <a:xfrm>
            <a:off x="6845300" y="0"/>
            <a:ext cx="2298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243C98E4-3503-4743-B409-8911ECB4A2DA}" type="slidenum">
              <a:rPr lang="en-US" sz="1400"/>
              <a:pPr eaLnBrk="0" hangingPunct="0"/>
              <a:t>4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4800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Crystalline Solids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60198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Some solids have their particles arranged in an orderly geometric </a:t>
            </a:r>
            <a:r>
              <a:rPr lang="en-US" sz="3600" dirty="0" smtClean="0"/>
              <a:t>pattern </a:t>
            </a:r>
            <a:r>
              <a:rPr lang="en-US" sz="3600" dirty="0" smtClean="0">
                <a:ea typeface="ヒラギノ角ゴ Pro W3" pitchFamily="1" charset="-128"/>
              </a:rPr>
              <a:t>─ </a:t>
            </a:r>
            <a:r>
              <a:rPr lang="en-US" sz="3600" dirty="0" smtClean="0"/>
              <a:t>we </a:t>
            </a:r>
            <a:r>
              <a:rPr lang="en-US" sz="3600" dirty="0"/>
              <a:t>call these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crystalline solids</a:t>
            </a:r>
            <a:r>
              <a:rPr lang="en-US" sz="3600" dirty="0"/>
              <a:t>.</a:t>
            </a:r>
          </a:p>
          <a:p>
            <a:pPr lvl="1"/>
            <a:r>
              <a:rPr lang="en-US" sz="3600" dirty="0"/>
              <a:t>salt </a:t>
            </a:r>
          </a:p>
          <a:p>
            <a:pPr lvl="1"/>
            <a:r>
              <a:rPr lang="en-US" sz="3600" dirty="0"/>
              <a:t>diamonds</a:t>
            </a:r>
          </a:p>
          <a:p>
            <a:pPr lvl="1"/>
            <a:r>
              <a:rPr lang="en-US" sz="3600" dirty="0"/>
              <a:t>sugar</a:t>
            </a:r>
          </a:p>
        </p:txBody>
      </p:sp>
      <p:pic>
        <p:nvPicPr>
          <p:cNvPr id="35844" name="Picture 4" descr="01_03.JPG"/>
          <p:cNvPicPr>
            <a:picLocks noChangeAspect="1"/>
          </p:cNvPicPr>
          <p:nvPr/>
        </p:nvPicPr>
        <p:blipFill>
          <a:blip r:embed="rId3" cstate="print"/>
          <a:srcRect r="53464" b="4443"/>
          <a:stretch>
            <a:fillRect/>
          </a:stretch>
        </p:blipFill>
        <p:spPr bwMode="auto">
          <a:xfrm>
            <a:off x="6072188" y="0"/>
            <a:ext cx="30718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9A29222-6979-4242-B2CF-B7D2EEF636B6}" type="slidenum">
              <a:rPr lang="en-US" sz="1400"/>
              <a:pPr eaLnBrk="0" hangingPunct="0"/>
              <a:t>5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392863" cy="762000"/>
          </a:xfrm>
        </p:spPr>
        <p:txBody>
          <a:bodyPr/>
          <a:lstStyle/>
          <a:p>
            <a:r>
              <a:rPr lang="en-US" b="1" dirty="0"/>
              <a:t>Amorphous Solids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6019800" cy="4419600"/>
          </a:xfrm>
        </p:spPr>
        <p:txBody>
          <a:bodyPr>
            <a:normAutofit/>
          </a:bodyPr>
          <a:lstStyle/>
          <a:p>
            <a:r>
              <a:rPr lang="en-US" sz="3600" dirty="0"/>
              <a:t>Some solids have their particles randomly distributed without any long-range </a:t>
            </a:r>
            <a:r>
              <a:rPr lang="en-US" sz="3600" dirty="0" smtClean="0"/>
              <a:t>pattern </a:t>
            </a:r>
            <a:r>
              <a:rPr lang="en-US" sz="3600" dirty="0" smtClean="0">
                <a:ea typeface="ヒラギノ角ゴ Pro W3" pitchFamily="1" charset="-128"/>
              </a:rPr>
              <a:t>─ </a:t>
            </a:r>
            <a:r>
              <a:rPr lang="en-US" sz="3600" dirty="0" smtClean="0"/>
              <a:t>we </a:t>
            </a:r>
            <a:r>
              <a:rPr lang="en-US" sz="3600" dirty="0"/>
              <a:t>call these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amorphous solids</a:t>
            </a:r>
            <a:r>
              <a:rPr lang="en-US" sz="3600" dirty="0"/>
              <a:t>.</a:t>
            </a:r>
          </a:p>
          <a:p>
            <a:pPr lvl="1"/>
            <a:r>
              <a:rPr lang="en-US" sz="3600" dirty="0"/>
              <a:t>plastic</a:t>
            </a:r>
          </a:p>
          <a:p>
            <a:pPr lvl="1"/>
            <a:r>
              <a:rPr lang="en-US" sz="3600" dirty="0"/>
              <a:t>glass</a:t>
            </a:r>
          </a:p>
          <a:p>
            <a:pPr lvl="1"/>
            <a:r>
              <a:rPr lang="en-US" sz="3600" dirty="0"/>
              <a:t>charcoal</a:t>
            </a:r>
          </a:p>
        </p:txBody>
      </p:sp>
      <p:pic>
        <p:nvPicPr>
          <p:cNvPr id="37892" name="Picture 4" descr="01_03.JPG"/>
          <p:cNvPicPr>
            <a:picLocks noChangeAspect="1"/>
          </p:cNvPicPr>
          <p:nvPr/>
        </p:nvPicPr>
        <p:blipFill>
          <a:blip r:embed="rId3" cstate="print"/>
          <a:srcRect l="53464" b="4443"/>
          <a:stretch>
            <a:fillRect/>
          </a:stretch>
        </p:blipFill>
        <p:spPr bwMode="auto">
          <a:xfrm>
            <a:off x="6072188" y="0"/>
            <a:ext cx="30718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174DB51-18E2-4AF5-A6C5-3C89BF0E35E8}" type="slidenum">
              <a:rPr lang="en-US" sz="1400"/>
              <a:pPr eaLnBrk="0" hangingPunct="0"/>
              <a:t>6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01_02-01UN.JPG"/>
          <p:cNvPicPr>
            <a:picLocks noChangeAspect="1"/>
          </p:cNvPicPr>
          <p:nvPr/>
        </p:nvPicPr>
        <p:blipFill>
          <a:blip r:embed="rId3" cstate="print"/>
          <a:srcRect l="35052" r="36049" b="5556"/>
          <a:stretch>
            <a:fillRect/>
          </a:stretch>
        </p:blipFill>
        <p:spPr bwMode="auto">
          <a:xfrm>
            <a:off x="6507163" y="82550"/>
            <a:ext cx="2209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4114800" cy="9144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Liquids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143000"/>
            <a:ext cx="6400800" cy="5410200"/>
          </a:xfrm>
        </p:spPr>
        <p:txBody>
          <a:bodyPr>
            <a:normAutofit/>
          </a:bodyPr>
          <a:lstStyle/>
          <a:p>
            <a:r>
              <a:rPr lang="en-US" sz="3200" dirty="0"/>
              <a:t>The particles in a liquid are closely packed, but they have some ability to move around. </a:t>
            </a:r>
          </a:p>
          <a:p>
            <a:r>
              <a:rPr lang="en-US" sz="3200" dirty="0"/>
              <a:t>The close packing results in liquids being incompressible.</a:t>
            </a:r>
          </a:p>
          <a:p>
            <a:r>
              <a:rPr lang="en-US" sz="3200" dirty="0"/>
              <a:t>The ability of the particles to move allows liquids to take the shape of their container and to flow; however, they don</a:t>
            </a:r>
            <a:r>
              <a:rPr lang="en-US" sz="3200" dirty="0">
                <a:latin typeface="Times New Roman" pitchFamily="1" charset="0"/>
              </a:rPr>
              <a:t>’</a:t>
            </a:r>
            <a:r>
              <a:rPr lang="en-US" sz="3200" dirty="0"/>
              <a:t>t have enough freedom to escape and expand to fill the container.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08547E86-C3C5-4FB1-9A2D-5DB3D4FBDABB}" type="slidenum">
              <a:rPr lang="en-US" sz="1400"/>
              <a:pPr eaLnBrk="0" hangingPunct="0"/>
              <a:t>7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1_02-01UN.JPG"/>
          <p:cNvPicPr>
            <a:picLocks noChangeAspect="1"/>
          </p:cNvPicPr>
          <p:nvPr/>
        </p:nvPicPr>
        <p:blipFill>
          <a:blip r:embed="rId3" cstate="print"/>
          <a:srcRect l="69930" b="5556"/>
          <a:stretch>
            <a:fillRect/>
          </a:stretch>
        </p:blipFill>
        <p:spPr bwMode="auto">
          <a:xfrm>
            <a:off x="6705600" y="152400"/>
            <a:ext cx="2298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41910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6324600" cy="5334000"/>
          </a:xfrm>
        </p:spPr>
        <p:txBody>
          <a:bodyPr>
            <a:normAutofit/>
          </a:bodyPr>
          <a:lstStyle/>
          <a:p>
            <a:r>
              <a:rPr lang="en-US" sz="3600" dirty="0"/>
              <a:t>In the gas state, the particles have complete freedom from each other.</a:t>
            </a:r>
          </a:p>
          <a:p>
            <a:r>
              <a:rPr lang="en-US" sz="3600" dirty="0"/>
              <a:t>The particles are constantly flying around, bumping into each other and the container.</a:t>
            </a:r>
          </a:p>
          <a:p>
            <a:r>
              <a:rPr lang="en-US" sz="3600" dirty="0"/>
              <a:t>In the gas state, there is a lot of empty space between the particles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F136D2F-07B3-41A3-B8EF-A9EB923DF378}" type="slidenum">
              <a:rPr lang="en-US" sz="1400"/>
              <a:pPr eaLnBrk="0" hangingPunct="0"/>
              <a:t>8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01_04.JPG"/>
          <p:cNvPicPr>
            <a:picLocks noChangeAspect="1"/>
          </p:cNvPicPr>
          <p:nvPr/>
        </p:nvPicPr>
        <p:blipFill>
          <a:blip r:embed="rId3" cstate="print"/>
          <a:srcRect l="56203" b="5556"/>
          <a:stretch>
            <a:fillRect/>
          </a:stretch>
        </p:blipFill>
        <p:spPr bwMode="auto">
          <a:xfrm>
            <a:off x="5791200" y="0"/>
            <a:ext cx="32289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2743200" cy="914400"/>
          </a:xfrm>
        </p:spPr>
        <p:txBody>
          <a:bodyPr/>
          <a:lstStyle/>
          <a:p>
            <a:r>
              <a:rPr lang="en-US" b="1" dirty="0"/>
              <a:t>Gases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371600"/>
            <a:ext cx="5791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Because there is a lot of empty space, the particles can be squeezed closer together; therefore, gases are compressible.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Because the particles are not held in close contact and are moving freely, gases expand to fill and take the shape of their container, and will flow.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800600" y="6613525"/>
            <a:ext cx="838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869D8833-5B76-4E8B-AC72-8233794EB966}" type="slidenum">
              <a:rPr lang="en-US" sz="1400"/>
              <a:pPr eaLnBrk="0" hangingPunct="0"/>
              <a:t>9</a:t>
            </a:fld>
            <a:endParaRPr lang="en-US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1090</Words>
  <Application>Microsoft Office PowerPoint</Application>
  <PresentationFormat>On-screen Show (4:3)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ヒラギノ角ゴ Pro W3</vt:lpstr>
      <vt:lpstr>Symbol</vt:lpstr>
      <vt:lpstr>Equity</vt:lpstr>
      <vt:lpstr>Matter</vt:lpstr>
      <vt:lpstr>States of Matter</vt:lpstr>
      <vt:lpstr>  States of Matter </vt:lpstr>
      <vt:lpstr>Solids</vt:lpstr>
      <vt:lpstr>Crystalline Solids</vt:lpstr>
      <vt:lpstr>Amorphous Solids</vt:lpstr>
      <vt:lpstr>Liquids</vt:lpstr>
      <vt:lpstr>Gases</vt:lpstr>
      <vt:lpstr>Gases</vt:lpstr>
      <vt:lpstr>Classifying of Matter</vt:lpstr>
      <vt:lpstr>Slide 11</vt:lpstr>
      <vt:lpstr>Classification of Matter </vt:lpstr>
      <vt:lpstr>Classification of Matter</vt:lpstr>
      <vt:lpstr>Classification of Pure Substances - Elements</vt:lpstr>
      <vt:lpstr>Classification of Pure Substances-Compounds</vt:lpstr>
      <vt:lpstr>Classification of Pure Substances</vt:lpstr>
      <vt:lpstr>Classification of Mixtures</vt:lpstr>
      <vt:lpstr>Classification of Mixtures</vt:lpstr>
      <vt:lpstr>Changes in Matter</vt:lpstr>
      <vt:lpstr>Physical Changes in Matter</vt:lpstr>
      <vt:lpstr>Common Physical Changes</vt:lpstr>
      <vt:lpstr>Chemical Changes in Matter</vt:lpstr>
      <vt:lpstr>Common Chemical Changes</vt:lpstr>
      <vt:lpstr>Properties of Matter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Jorge Diaz</dc:creator>
  <cp:lastModifiedBy>user</cp:lastModifiedBy>
  <cp:revision>2</cp:revision>
  <dcterms:created xsi:type="dcterms:W3CDTF">2009-08-18T15:45:49Z</dcterms:created>
  <dcterms:modified xsi:type="dcterms:W3CDTF">2013-10-11T04:16:18Z</dcterms:modified>
</cp:coreProperties>
</file>