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78" r:id="rId4"/>
    <p:sldId id="279" r:id="rId5"/>
    <p:sldId id="258" r:id="rId6"/>
    <p:sldId id="264" r:id="rId7"/>
    <p:sldId id="259" r:id="rId8"/>
    <p:sldId id="260" r:id="rId9"/>
    <p:sldId id="261" r:id="rId10"/>
    <p:sldId id="262" r:id="rId11"/>
    <p:sldId id="276" r:id="rId12"/>
    <p:sldId id="281" r:id="rId13"/>
    <p:sldId id="263" r:id="rId14"/>
    <p:sldId id="280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350" y="615950"/>
            <a:ext cx="9118600" cy="6223000"/>
            <a:chOff x="4" y="388"/>
            <a:chExt cx="5744" cy="39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4" y="3364"/>
              <a:ext cx="424" cy="424"/>
              <a:chOff x="4" y="3364"/>
              <a:chExt cx="424" cy="424"/>
            </a:xfrm>
          </p:grpSpPr>
          <p:sp>
            <p:nvSpPr>
              <p:cNvPr id="39" name="Oval 4"/>
              <p:cNvSpPr>
                <a:spLocks noChangeArrowheads="1"/>
              </p:cNvSpPr>
              <p:nvPr/>
            </p:nvSpPr>
            <p:spPr bwMode="grayWhite">
              <a:xfrm>
                <a:off x="4" y="3364"/>
                <a:ext cx="424" cy="42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5"/>
              <p:cNvSpPr>
                <a:spLocks noChangeArrowheads="1"/>
              </p:cNvSpPr>
              <p:nvPr/>
            </p:nvSpPr>
            <p:spPr bwMode="grayWhite">
              <a:xfrm>
                <a:off x="100" y="3460"/>
                <a:ext cx="63" cy="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340" y="3700"/>
              <a:ext cx="184" cy="184"/>
              <a:chOff x="340" y="3700"/>
              <a:chExt cx="184" cy="184"/>
            </a:xfrm>
          </p:grpSpPr>
          <p:sp>
            <p:nvSpPr>
              <p:cNvPr id="37" name="Oval 7"/>
              <p:cNvSpPr>
                <a:spLocks noChangeArrowheads="1"/>
              </p:cNvSpPr>
              <p:nvPr/>
            </p:nvSpPr>
            <p:spPr bwMode="grayWhite">
              <a:xfrm>
                <a:off x="340" y="3700"/>
                <a:ext cx="184" cy="1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8"/>
              <p:cNvSpPr>
                <a:spLocks noChangeArrowheads="1"/>
              </p:cNvSpPr>
              <p:nvPr/>
            </p:nvSpPr>
            <p:spPr bwMode="grayWhite">
              <a:xfrm>
                <a:off x="382" y="3742"/>
                <a:ext cx="24" cy="2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3875" y="3612"/>
              <a:ext cx="280" cy="280"/>
              <a:chOff x="3875" y="3612"/>
              <a:chExt cx="280" cy="280"/>
            </a:xfrm>
          </p:grpSpPr>
          <p:sp>
            <p:nvSpPr>
              <p:cNvPr id="35" name="Oval 10"/>
              <p:cNvSpPr>
                <a:spLocks noChangeArrowheads="1"/>
              </p:cNvSpPr>
              <p:nvPr/>
            </p:nvSpPr>
            <p:spPr bwMode="grayWhite">
              <a:xfrm>
                <a:off x="3875" y="3612"/>
                <a:ext cx="280" cy="28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11"/>
              <p:cNvSpPr>
                <a:spLocks noChangeArrowheads="1"/>
              </p:cNvSpPr>
              <p:nvPr/>
            </p:nvSpPr>
            <p:spPr bwMode="grayWhite">
              <a:xfrm>
                <a:off x="3939" y="3676"/>
                <a:ext cx="39" cy="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1560" y="4076"/>
              <a:ext cx="232" cy="232"/>
              <a:chOff x="1560" y="4076"/>
              <a:chExt cx="232" cy="232"/>
            </a:xfrm>
          </p:grpSpPr>
          <p:sp>
            <p:nvSpPr>
              <p:cNvPr id="33" name="Oval 13"/>
              <p:cNvSpPr>
                <a:spLocks noChangeArrowheads="1"/>
              </p:cNvSpPr>
              <p:nvPr/>
            </p:nvSpPr>
            <p:spPr bwMode="grayWhite">
              <a:xfrm>
                <a:off x="1560" y="4076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14"/>
              <p:cNvSpPr>
                <a:spLocks noChangeArrowheads="1"/>
              </p:cNvSpPr>
              <p:nvPr/>
            </p:nvSpPr>
            <p:spPr bwMode="grayWhite">
              <a:xfrm>
                <a:off x="1613" y="4129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4" y="2788"/>
              <a:ext cx="232" cy="232"/>
              <a:chOff x="4" y="2788"/>
              <a:chExt cx="232" cy="232"/>
            </a:xfrm>
          </p:grpSpPr>
          <p:sp>
            <p:nvSpPr>
              <p:cNvPr id="31" name="Oval 16"/>
              <p:cNvSpPr>
                <a:spLocks noChangeArrowheads="1"/>
              </p:cNvSpPr>
              <p:nvPr/>
            </p:nvSpPr>
            <p:spPr bwMode="grayWhite">
              <a:xfrm>
                <a:off x="4" y="2788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Oval 17"/>
              <p:cNvSpPr>
                <a:spLocks noChangeArrowheads="1"/>
              </p:cNvSpPr>
              <p:nvPr/>
            </p:nvSpPr>
            <p:spPr bwMode="grayWhite">
              <a:xfrm>
                <a:off x="57" y="2841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" name="Group 18"/>
            <p:cNvGrpSpPr>
              <a:grpSpLocks/>
            </p:cNvGrpSpPr>
            <p:nvPr/>
          </p:nvGrpSpPr>
          <p:grpSpPr bwMode="auto">
            <a:xfrm>
              <a:off x="3460" y="388"/>
              <a:ext cx="424" cy="424"/>
              <a:chOff x="3460" y="388"/>
              <a:chExt cx="424" cy="424"/>
            </a:xfrm>
          </p:grpSpPr>
          <p:sp>
            <p:nvSpPr>
              <p:cNvPr id="29" name="Oval 19"/>
              <p:cNvSpPr>
                <a:spLocks noChangeArrowheads="1"/>
              </p:cNvSpPr>
              <p:nvPr/>
            </p:nvSpPr>
            <p:spPr bwMode="grayWhite">
              <a:xfrm>
                <a:off x="3460" y="388"/>
                <a:ext cx="424" cy="42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Oval 20"/>
              <p:cNvSpPr>
                <a:spLocks noChangeArrowheads="1"/>
              </p:cNvSpPr>
              <p:nvPr/>
            </p:nvSpPr>
            <p:spPr bwMode="grayWhite">
              <a:xfrm>
                <a:off x="3556" y="484"/>
                <a:ext cx="63" cy="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3220" y="580"/>
              <a:ext cx="232" cy="232"/>
              <a:chOff x="3220" y="580"/>
              <a:chExt cx="232" cy="232"/>
            </a:xfrm>
          </p:grpSpPr>
          <p:sp>
            <p:nvSpPr>
              <p:cNvPr id="27" name="Oval 22"/>
              <p:cNvSpPr>
                <a:spLocks noChangeArrowheads="1"/>
              </p:cNvSpPr>
              <p:nvPr/>
            </p:nvSpPr>
            <p:spPr bwMode="grayWhite">
              <a:xfrm>
                <a:off x="3220" y="580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Oval 23"/>
              <p:cNvSpPr>
                <a:spLocks noChangeArrowheads="1"/>
              </p:cNvSpPr>
              <p:nvPr/>
            </p:nvSpPr>
            <p:spPr bwMode="grayWhite">
              <a:xfrm>
                <a:off x="3273" y="633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" name="Group 24"/>
            <p:cNvGrpSpPr>
              <a:grpSpLocks/>
            </p:cNvGrpSpPr>
            <p:nvPr/>
          </p:nvGrpSpPr>
          <p:grpSpPr bwMode="auto">
            <a:xfrm>
              <a:off x="3892" y="388"/>
              <a:ext cx="232" cy="232"/>
              <a:chOff x="3892" y="388"/>
              <a:chExt cx="232" cy="232"/>
            </a:xfrm>
          </p:grpSpPr>
          <p:sp>
            <p:nvSpPr>
              <p:cNvPr id="25" name="Oval 25"/>
              <p:cNvSpPr>
                <a:spLocks noChangeArrowheads="1"/>
              </p:cNvSpPr>
              <p:nvPr/>
            </p:nvSpPr>
            <p:spPr bwMode="grayWhite">
              <a:xfrm>
                <a:off x="3892" y="388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Oval 26"/>
              <p:cNvSpPr>
                <a:spLocks noChangeArrowheads="1"/>
              </p:cNvSpPr>
              <p:nvPr/>
            </p:nvSpPr>
            <p:spPr bwMode="grayWhite">
              <a:xfrm>
                <a:off x="3945" y="441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" name="Group 27"/>
            <p:cNvGrpSpPr>
              <a:grpSpLocks/>
            </p:cNvGrpSpPr>
            <p:nvPr/>
          </p:nvGrpSpPr>
          <p:grpSpPr bwMode="auto">
            <a:xfrm>
              <a:off x="5420" y="1139"/>
              <a:ext cx="328" cy="328"/>
              <a:chOff x="5420" y="1139"/>
              <a:chExt cx="328" cy="328"/>
            </a:xfrm>
          </p:grpSpPr>
          <p:sp>
            <p:nvSpPr>
              <p:cNvPr id="23" name="Oval 28"/>
              <p:cNvSpPr>
                <a:spLocks noChangeArrowheads="1"/>
              </p:cNvSpPr>
              <p:nvPr/>
            </p:nvSpPr>
            <p:spPr bwMode="grayWhite">
              <a:xfrm>
                <a:off x="5420" y="1139"/>
                <a:ext cx="328" cy="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Oval 29"/>
              <p:cNvSpPr>
                <a:spLocks noChangeArrowheads="1"/>
              </p:cNvSpPr>
              <p:nvPr/>
            </p:nvSpPr>
            <p:spPr bwMode="grayWhite">
              <a:xfrm>
                <a:off x="5495" y="1214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4" name="Group 30"/>
            <p:cNvGrpSpPr>
              <a:grpSpLocks/>
            </p:cNvGrpSpPr>
            <p:nvPr/>
          </p:nvGrpSpPr>
          <p:grpSpPr bwMode="auto">
            <a:xfrm>
              <a:off x="5476" y="1588"/>
              <a:ext cx="136" cy="136"/>
              <a:chOff x="5476" y="1588"/>
              <a:chExt cx="136" cy="136"/>
            </a:xfrm>
          </p:grpSpPr>
          <p:sp>
            <p:nvSpPr>
              <p:cNvPr id="21" name="Oval 31"/>
              <p:cNvSpPr>
                <a:spLocks noChangeArrowheads="1"/>
              </p:cNvSpPr>
              <p:nvPr/>
            </p:nvSpPr>
            <p:spPr bwMode="grayWhite">
              <a:xfrm>
                <a:off x="5476" y="1588"/>
                <a:ext cx="136" cy="13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Oval 32"/>
              <p:cNvSpPr>
                <a:spLocks noChangeArrowheads="1"/>
              </p:cNvSpPr>
              <p:nvPr/>
            </p:nvSpPr>
            <p:spPr bwMode="grayWhite">
              <a:xfrm>
                <a:off x="5508" y="1620"/>
                <a:ext cx="16" cy="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" name="Group 33"/>
            <p:cNvGrpSpPr>
              <a:grpSpLocks/>
            </p:cNvGrpSpPr>
            <p:nvPr/>
          </p:nvGrpSpPr>
          <p:grpSpPr bwMode="auto">
            <a:xfrm>
              <a:off x="772" y="772"/>
              <a:ext cx="328" cy="328"/>
              <a:chOff x="772" y="772"/>
              <a:chExt cx="328" cy="328"/>
            </a:xfrm>
          </p:grpSpPr>
          <p:sp>
            <p:nvSpPr>
              <p:cNvPr id="19" name="Oval 34"/>
              <p:cNvSpPr>
                <a:spLocks noChangeArrowheads="1"/>
              </p:cNvSpPr>
              <p:nvPr/>
            </p:nvSpPr>
            <p:spPr bwMode="grayWhite">
              <a:xfrm>
                <a:off x="772" y="772"/>
                <a:ext cx="328" cy="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Oval 35"/>
              <p:cNvSpPr>
                <a:spLocks noChangeArrowheads="1"/>
              </p:cNvSpPr>
              <p:nvPr/>
            </p:nvSpPr>
            <p:spPr bwMode="grayWhite">
              <a:xfrm>
                <a:off x="846" y="84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6" name="Group 36"/>
            <p:cNvGrpSpPr>
              <a:grpSpLocks/>
            </p:cNvGrpSpPr>
            <p:nvPr/>
          </p:nvGrpSpPr>
          <p:grpSpPr bwMode="auto">
            <a:xfrm>
              <a:off x="1108" y="868"/>
              <a:ext cx="232" cy="232"/>
              <a:chOff x="1108" y="868"/>
              <a:chExt cx="232" cy="232"/>
            </a:xfrm>
          </p:grpSpPr>
          <p:sp>
            <p:nvSpPr>
              <p:cNvPr id="17" name="Oval 37"/>
              <p:cNvSpPr>
                <a:spLocks noChangeArrowheads="1"/>
              </p:cNvSpPr>
              <p:nvPr/>
            </p:nvSpPr>
            <p:spPr bwMode="grayWhite">
              <a:xfrm>
                <a:off x="1108" y="868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Oval 38"/>
              <p:cNvSpPr>
                <a:spLocks noChangeArrowheads="1"/>
              </p:cNvSpPr>
              <p:nvPr/>
            </p:nvSpPr>
            <p:spPr bwMode="grayWhite">
              <a:xfrm>
                <a:off x="1161" y="921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51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19EB6B-6E19-4E8F-ABB7-491F9DB01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4B9EE-AD91-49B3-94F2-E9BA6E96C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431C-7980-488E-B068-393F816BE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D2C97-90C5-406D-9611-DE127DC9E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2E3C-D440-4445-9063-68C91A087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4405F-F24F-4995-ABB9-D7C14A0D3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5EDD5-2F29-4F18-A9BF-F82D68EF4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835BC-4924-4AF0-9B88-A42A3F2D7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1AE3-0AA3-4163-9BB7-BDFEC979F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7E2A3-8AC3-45E2-9180-E8ED3AA5D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20B30-04AD-4126-BB17-EBEF89FE7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828D7-E7CF-439E-9EED-83B35DC3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9DB0F-4A22-419E-AA82-6AD82B39E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E6788-A204-4825-B02B-339348FE4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9DF8201-0153-4670-B1DE-CEA69AA8A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grpSp>
          <p:nvGrpSpPr>
            <p:cNvPr id="1032" name="Group 8"/>
            <p:cNvGrpSpPr>
              <a:grpSpLocks/>
            </p:cNvGrpSpPr>
            <p:nvPr/>
          </p:nvGrpSpPr>
          <p:grpSpPr bwMode="auto">
            <a:xfrm>
              <a:off x="4" y="3364"/>
              <a:ext cx="424" cy="424"/>
              <a:chOff x="4" y="3364"/>
              <a:chExt cx="424" cy="424"/>
            </a:xfrm>
          </p:grpSpPr>
          <p:sp>
            <p:nvSpPr>
              <p:cNvPr id="4105" name="Oval 9"/>
              <p:cNvSpPr>
                <a:spLocks noChangeArrowheads="1"/>
              </p:cNvSpPr>
              <p:nvPr/>
            </p:nvSpPr>
            <p:spPr bwMode="grayWhite">
              <a:xfrm>
                <a:off x="4" y="3364"/>
                <a:ext cx="424" cy="42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grayWhite">
              <a:xfrm>
                <a:off x="100" y="3460"/>
                <a:ext cx="63" cy="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3" name="Group 11"/>
            <p:cNvGrpSpPr>
              <a:grpSpLocks/>
            </p:cNvGrpSpPr>
            <p:nvPr/>
          </p:nvGrpSpPr>
          <p:grpSpPr bwMode="auto">
            <a:xfrm>
              <a:off x="340" y="3700"/>
              <a:ext cx="184" cy="184"/>
              <a:chOff x="340" y="3700"/>
              <a:chExt cx="184" cy="184"/>
            </a:xfrm>
          </p:grpSpPr>
          <p:sp>
            <p:nvSpPr>
              <p:cNvPr id="4108" name="Oval 12"/>
              <p:cNvSpPr>
                <a:spLocks noChangeArrowheads="1"/>
              </p:cNvSpPr>
              <p:nvPr/>
            </p:nvSpPr>
            <p:spPr bwMode="grayWhite">
              <a:xfrm>
                <a:off x="340" y="3700"/>
                <a:ext cx="184" cy="1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9" name="Oval 13"/>
              <p:cNvSpPr>
                <a:spLocks noChangeArrowheads="1"/>
              </p:cNvSpPr>
              <p:nvPr/>
            </p:nvSpPr>
            <p:spPr bwMode="grayWhite">
              <a:xfrm>
                <a:off x="382" y="3742"/>
                <a:ext cx="24" cy="2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4" name="Group 14"/>
            <p:cNvGrpSpPr>
              <a:grpSpLocks/>
            </p:cNvGrpSpPr>
            <p:nvPr/>
          </p:nvGrpSpPr>
          <p:grpSpPr bwMode="auto">
            <a:xfrm>
              <a:off x="83" y="3804"/>
              <a:ext cx="280" cy="280"/>
              <a:chOff x="83" y="3804"/>
              <a:chExt cx="280" cy="280"/>
            </a:xfrm>
          </p:grpSpPr>
          <p:sp>
            <p:nvSpPr>
              <p:cNvPr id="4111" name="Oval 15"/>
              <p:cNvSpPr>
                <a:spLocks noChangeArrowheads="1"/>
              </p:cNvSpPr>
              <p:nvPr/>
            </p:nvSpPr>
            <p:spPr bwMode="grayWhite">
              <a:xfrm>
                <a:off x="83" y="3804"/>
                <a:ext cx="280" cy="28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grayWhite">
              <a:xfrm>
                <a:off x="147" y="3868"/>
                <a:ext cx="39" cy="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/>
          </p:nvGrpSpPr>
          <p:grpSpPr bwMode="auto">
            <a:xfrm>
              <a:off x="1560" y="4076"/>
              <a:ext cx="232" cy="232"/>
              <a:chOff x="1560" y="4076"/>
              <a:chExt cx="232" cy="232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grayWhite">
              <a:xfrm>
                <a:off x="1560" y="4076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grayWhite">
              <a:xfrm>
                <a:off x="1613" y="4129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6" name="Group 20"/>
            <p:cNvGrpSpPr>
              <a:grpSpLocks/>
            </p:cNvGrpSpPr>
            <p:nvPr/>
          </p:nvGrpSpPr>
          <p:grpSpPr bwMode="auto">
            <a:xfrm>
              <a:off x="4" y="2788"/>
              <a:ext cx="232" cy="232"/>
              <a:chOff x="4" y="2788"/>
              <a:chExt cx="232" cy="232"/>
            </a:xfrm>
          </p:grpSpPr>
          <p:sp>
            <p:nvSpPr>
              <p:cNvPr id="4117" name="Oval 21"/>
              <p:cNvSpPr>
                <a:spLocks noChangeArrowheads="1"/>
              </p:cNvSpPr>
              <p:nvPr/>
            </p:nvSpPr>
            <p:spPr bwMode="grayWhite">
              <a:xfrm>
                <a:off x="4" y="2788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grayWhite">
              <a:xfrm>
                <a:off x="57" y="2841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>
              <a:off x="4132" y="3844"/>
              <a:ext cx="424" cy="424"/>
              <a:chOff x="4132" y="3844"/>
              <a:chExt cx="424" cy="424"/>
            </a:xfrm>
          </p:grpSpPr>
          <p:sp>
            <p:nvSpPr>
              <p:cNvPr id="4120" name="Oval 24"/>
              <p:cNvSpPr>
                <a:spLocks noChangeArrowheads="1"/>
              </p:cNvSpPr>
              <p:nvPr/>
            </p:nvSpPr>
            <p:spPr bwMode="grayWhite">
              <a:xfrm>
                <a:off x="4132" y="3844"/>
                <a:ext cx="424" cy="42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grayWhite">
              <a:xfrm>
                <a:off x="4228" y="3940"/>
                <a:ext cx="63" cy="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8" name="Group 26"/>
            <p:cNvGrpSpPr>
              <a:grpSpLocks/>
            </p:cNvGrpSpPr>
            <p:nvPr/>
          </p:nvGrpSpPr>
          <p:grpSpPr bwMode="auto">
            <a:xfrm>
              <a:off x="3892" y="4036"/>
              <a:ext cx="232" cy="232"/>
              <a:chOff x="3892" y="4036"/>
              <a:chExt cx="232" cy="232"/>
            </a:xfrm>
          </p:grpSpPr>
          <p:sp>
            <p:nvSpPr>
              <p:cNvPr id="4123" name="Oval 27"/>
              <p:cNvSpPr>
                <a:spLocks noChangeArrowheads="1"/>
              </p:cNvSpPr>
              <p:nvPr/>
            </p:nvSpPr>
            <p:spPr bwMode="grayWhite">
              <a:xfrm>
                <a:off x="3892" y="4036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4" name="Oval 28"/>
              <p:cNvSpPr>
                <a:spLocks noChangeArrowheads="1"/>
              </p:cNvSpPr>
              <p:nvPr/>
            </p:nvSpPr>
            <p:spPr bwMode="grayWhite">
              <a:xfrm>
                <a:off x="3945" y="4089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9" name="Group 29"/>
            <p:cNvGrpSpPr>
              <a:grpSpLocks/>
            </p:cNvGrpSpPr>
            <p:nvPr/>
          </p:nvGrpSpPr>
          <p:grpSpPr bwMode="auto">
            <a:xfrm>
              <a:off x="4564" y="3844"/>
              <a:ext cx="232" cy="232"/>
              <a:chOff x="4564" y="3844"/>
              <a:chExt cx="232" cy="232"/>
            </a:xfrm>
          </p:grpSpPr>
          <p:sp>
            <p:nvSpPr>
              <p:cNvPr id="4126" name="Oval 30"/>
              <p:cNvSpPr>
                <a:spLocks noChangeArrowheads="1"/>
              </p:cNvSpPr>
              <p:nvPr/>
            </p:nvSpPr>
            <p:spPr bwMode="grayWhite">
              <a:xfrm>
                <a:off x="4564" y="3844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7" name="Oval 31"/>
              <p:cNvSpPr>
                <a:spLocks noChangeArrowheads="1"/>
              </p:cNvSpPr>
              <p:nvPr/>
            </p:nvSpPr>
            <p:spPr bwMode="grayWhite">
              <a:xfrm>
                <a:off x="4617" y="3897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40" name="Group 32"/>
            <p:cNvGrpSpPr>
              <a:grpSpLocks/>
            </p:cNvGrpSpPr>
            <p:nvPr/>
          </p:nvGrpSpPr>
          <p:grpSpPr bwMode="auto">
            <a:xfrm>
              <a:off x="5420" y="1139"/>
              <a:ext cx="328" cy="328"/>
              <a:chOff x="5420" y="1139"/>
              <a:chExt cx="328" cy="328"/>
            </a:xfrm>
          </p:grpSpPr>
          <p:sp>
            <p:nvSpPr>
              <p:cNvPr id="4129" name="Oval 33"/>
              <p:cNvSpPr>
                <a:spLocks noChangeArrowheads="1"/>
              </p:cNvSpPr>
              <p:nvPr/>
            </p:nvSpPr>
            <p:spPr bwMode="grayWhite">
              <a:xfrm>
                <a:off x="5420" y="1139"/>
                <a:ext cx="328" cy="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0" name="Oval 34"/>
              <p:cNvSpPr>
                <a:spLocks noChangeArrowheads="1"/>
              </p:cNvSpPr>
              <p:nvPr/>
            </p:nvSpPr>
            <p:spPr bwMode="grayWhite">
              <a:xfrm>
                <a:off x="5495" y="1214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41" name="Group 35"/>
            <p:cNvGrpSpPr>
              <a:grpSpLocks/>
            </p:cNvGrpSpPr>
            <p:nvPr/>
          </p:nvGrpSpPr>
          <p:grpSpPr bwMode="auto">
            <a:xfrm>
              <a:off x="5476" y="1588"/>
              <a:ext cx="136" cy="136"/>
              <a:chOff x="5476" y="1588"/>
              <a:chExt cx="136" cy="136"/>
            </a:xfrm>
          </p:grpSpPr>
          <p:sp>
            <p:nvSpPr>
              <p:cNvPr id="4132" name="Oval 36"/>
              <p:cNvSpPr>
                <a:spLocks noChangeArrowheads="1"/>
              </p:cNvSpPr>
              <p:nvPr/>
            </p:nvSpPr>
            <p:spPr bwMode="grayWhite">
              <a:xfrm>
                <a:off x="5476" y="1588"/>
                <a:ext cx="136" cy="13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3" name="Oval 37"/>
              <p:cNvSpPr>
                <a:spLocks noChangeArrowheads="1"/>
              </p:cNvSpPr>
              <p:nvPr/>
            </p:nvSpPr>
            <p:spPr bwMode="grayWhite">
              <a:xfrm>
                <a:off x="5508" y="1620"/>
                <a:ext cx="16" cy="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42" name="Group 38"/>
            <p:cNvGrpSpPr>
              <a:grpSpLocks/>
            </p:cNvGrpSpPr>
            <p:nvPr/>
          </p:nvGrpSpPr>
          <p:grpSpPr bwMode="auto">
            <a:xfrm>
              <a:off x="868" y="4"/>
              <a:ext cx="328" cy="328"/>
              <a:chOff x="868" y="4"/>
              <a:chExt cx="328" cy="328"/>
            </a:xfrm>
          </p:grpSpPr>
          <p:sp>
            <p:nvSpPr>
              <p:cNvPr id="4135" name="Oval 39"/>
              <p:cNvSpPr>
                <a:spLocks noChangeArrowheads="1"/>
              </p:cNvSpPr>
              <p:nvPr/>
            </p:nvSpPr>
            <p:spPr bwMode="grayWhite">
              <a:xfrm>
                <a:off x="868" y="4"/>
                <a:ext cx="328" cy="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6" name="Oval 40"/>
              <p:cNvSpPr>
                <a:spLocks noChangeArrowheads="1"/>
              </p:cNvSpPr>
              <p:nvPr/>
            </p:nvSpPr>
            <p:spPr bwMode="grayWhite">
              <a:xfrm>
                <a:off x="942" y="7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43" name="Group 41"/>
            <p:cNvGrpSpPr>
              <a:grpSpLocks/>
            </p:cNvGrpSpPr>
            <p:nvPr/>
          </p:nvGrpSpPr>
          <p:grpSpPr bwMode="auto">
            <a:xfrm>
              <a:off x="1204" y="100"/>
              <a:ext cx="232" cy="232"/>
              <a:chOff x="1204" y="100"/>
              <a:chExt cx="232" cy="232"/>
            </a:xfrm>
          </p:grpSpPr>
          <p:sp>
            <p:nvSpPr>
              <p:cNvPr id="4138" name="Oval 42"/>
              <p:cNvSpPr>
                <a:spLocks noChangeArrowheads="1"/>
              </p:cNvSpPr>
              <p:nvPr/>
            </p:nvSpPr>
            <p:spPr bwMode="grayWhite">
              <a:xfrm>
                <a:off x="1204" y="100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9" name="Oval 43"/>
              <p:cNvSpPr>
                <a:spLocks noChangeArrowheads="1"/>
              </p:cNvSpPr>
              <p:nvPr/>
            </p:nvSpPr>
            <p:spPr bwMode="grayWhite">
              <a:xfrm>
                <a:off x="1257" y="153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800" b="1" dirty="0" smtClean="0">
                <a:latin typeface="Georgia" pitchFamily="18" charset="0"/>
              </a:rPr>
              <a:t>Cell Boundaries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733800"/>
            <a:ext cx="7467600" cy="1752600"/>
          </a:xfrm>
        </p:spPr>
        <p:txBody>
          <a:bodyPr/>
          <a:lstStyle/>
          <a:p>
            <a:pPr>
              <a:defRPr/>
            </a:pPr>
            <a:r>
              <a:rPr lang="en-US" sz="4000" smtClean="0">
                <a:latin typeface="Georgia" pitchFamily="18" charset="0"/>
              </a:rPr>
              <a:t>Permeability &amp; Transportation of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Georgia" pitchFamily="18" charset="0"/>
              </a:rPr>
              <a:t>Isotonic</a:t>
            </a: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057400"/>
            <a:ext cx="3709988" cy="3962400"/>
          </a:xfrm>
        </p:spPr>
      </p:pic>
      <p:sp>
        <p:nvSpPr>
          <p:cNvPr id="1434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latin typeface="Georgia" pitchFamily="18" charset="0"/>
              </a:rPr>
              <a:t>When both sides of the membrane are in equal concentrations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 b="1" smtClean="0"/>
              <a:t>Comparison: Hypertonic/Hypotonic</a:t>
            </a: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355"/>
          <a:stretch>
            <a:fillRect/>
          </a:stretch>
        </p:blipFill>
        <p:spPr>
          <a:xfrm>
            <a:off x="1295400" y="1676400"/>
            <a:ext cx="6705600" cy="43434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Occurs to Cells in Various Solutions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979" y="1981200"/>
            <a:ext cx="6718041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Equilibrium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When the concentration of a solute is equal throughout the solution</a:t>
            </a:r>
          </a:p>
          <a:p>
            <a:pPr>
              <a:defRPr/>
            </a:pPr>
            <a:r>
              <a:rPr lang="en-US" smtClean="0"/>
              <a:t>Once equilibrium has been reached, particles continue to move across the membrane in both directions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28600"/>
            <a:ext cx="9372600" cy="1143000"/>
          </a:xfrm>
        </p:spPr>
        <p:txBody>
          <a:bodyPr/>
          <a:lstStyle/>
          <a:p>
            <a:r>
              <a:rPr lang="en-US" b="1" dirty="0" smtClean="0"/>
              <a:t>Transport Across the </a:t>
            </a:r>
            <a:br>
              <a:rPr lang="en-US" b="1" dirty="0" smtClean="0"/>
            </a:br>
            <a:r>
              <a:rPr lang="en-US" b="1" dirty="0" smtClean="0"/>
              <a:t>Cell Membrane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114800"/>
          </a:xfrm>
        </p:spPr>
        <p:txBody>
          <a:bodyPr/>
          <a:lstStyle/>
          <a:p>
            <a:r>
              <a:rPr lang="en-US" dirty="0" smtClean="0"/>
              <a:t>Passive Transport – Does NOT require energy</a:t>
            </a:r>
          </a:p>
          <a:p>
            <a:pPr lvl="1"/>
            <a:r>
              <a:rPr lang="en-US" dirty="0" smtClean="0"/>
              <a:t>Diffusion</a:t>
            </a:r>
          </a:p>
          <a:p>
            <a:pPr lvl="1"/>
            <a:r>
              <a:rPr lang="en-US" dirty="0" smtClean="0"/>
              <a:t>Osmosis</a:t>
            </a:r>
          </a:p>
          <a:p>
            <a:pPr lvl="1"/>
            <a:r>
              <a:rPr lang="en-US" dirty="0" smtClean="0"/>
              <a:t>Facilitated Diffusion</a:t>
            </a:r>
          </a:p>
          <a:p>
            <a:r>
              <a:rPr lang="en-US" dirty="0" smtClean="0"/>
              <a:t>Active Transport – DOES require energy</a:t>
            </a:r>
          </a:p>
          <a:p>
            <a:pPr lvl="1"/>
            <a:r>
              <a:rPr lang="en-US" dirty="0" err="1" smtClean="0"/>
              <a:t>Endocytosis</a:t>
            </a:r>
            <a:endParaRPr lang="en-US" dirty="0" smtClean="0"/>
          </a:p>
          <a:p>
            <a:pPr lvl="1"/>
            <a:r>
              <a:rPr lang="en-US" dirty="0" err="1" smtClean="0"/>
              <a:t>Exocytosis</a:t>
            </a:r>
            <a:endParaRPr lang="en-US" dirty="0" smtClean="0"/>
          </a:p>
          <a:p>
            <a:pPr lvl="1"/>
            <a:r>
              <a:rPr lang="en-US" dirty="0" smtClean="0"/>
              <a:t>Membrane Pump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Passive Transport</a:t>
            </a:r>
            <a:endParaRPr lang="en-US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8229600" cy="19812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Diffusion:  The </a:t>
            </a:r>
            <a:r>
              <a:rPr lang="en-US" sz="2800" dirty="0" smtClean="0"/>
              <a:t>process where molecules in a solution randomly move from an area of </a:t>
            </a:r>
            <a:r>
              <a:rPr lang="en-US" sz="2800" dirty="0" smtClean="0">
                <a:solidFill>
                  <a:srgbClr val="FF0000"/>
                </a:solidFill>
              </a:rPr>
              <a:t>higher</a:t>
            </a:r>
            <a:r>
              <a:rPr lang="en-US" sz="2800" dirty="0" smtClean="0"/>
              <a:t> concentration to an area of 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lower</a:t>
            </a:r>
            <a:r>
              <a:rPr lang="en-US" sz="2800" dirty="0" smtClean="0"/>
              <a:t> concentration</a:t>
            </a:r>
          </a:p>
        </p:txBody>
      </p:sp>
      <p:pic>
        <p:nvPicPr>
          <p:cNvPr id="1331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56322"/>
          <a:stretch>
            <a:fillRect/>
          </a:stretch>
        </p:blipFill>
        <p:spPr>
          <a:xfrm>
            <a:off x="838200" y="3505200"/>
            <a:ext cx="7543800" cy="2971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Passive Transport</a:t>
            </a:r>
            <a:endParaRPr lang="en-US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7772400" cy="19812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Osmosis </a:t>
            </a:r>
          </a:p>
          <a:p>
            <a:pPr lvl="1">
              <a:defRPr/>
            </a:pPr>
            <a:r>
              <a:rPr lang="en-US" sz="2400" dirty="0" smtClean="0"/>
              <a:t>Diffusion of </a:t>
            </a:r>
            <a:r>
              <a:rPr lang="en-US" sz="2400" b="1" dirty="0" smtClean="0">
                <a:solidFill>
                  <a:srgbClr val="FFC000"/>
                </a:solidFill>
                <a:effectLst/>
              </a:rPr>
              <a:t>water</a:t>
            </a:r>
            <a:r>
              <a:rPr lang="en-US" sz="2400" dirty="0" smtClean="0"/>
              <a:t> through a selectively permeable membrane</a:t>
            </a:r>
          </a:p>
        </p:txBody>
      </p:sp>
      <p:pic>
        <p:nvPicPr>
          <p:cNvPr id="14340" name="Picture 4" descr="sb7029a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3276600"/>
            <a:ext cx="7391400" cy="3581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4267200" y="1905000"/>
            <a:ext cx="4648200" cy="472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2286000"/>
            <a:ext cx="3090863" cy="4114800"/>
          </a:xfrm>
          <a:noFill/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Passive Transport</a:t>
            </a:r>
            <a:endParaRPr lang="en-US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3810000" cy="41148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Facilitated Diffusion</a:t>
            </a:r>
          </a:p>
          <a:p>
            <a:pPr lvl="1">
              <a:defRPr/>
            </a:pPr>
            <a:r>
              <a:rPr lang="en-US" sz="2400" smtClean="0"/>
              <a:t>Diffusion of specific molecules performed by the channels of protein in the cell membrane</a:t>
            </a:r>
          </a:p>
          <a:p>
            <a:pPr lvl="2">
              <a:defRPr/>
            </a:pPr>
            <a:r>
              <a:rPr lang="en-US" sz="2000" smtClean="0"/>
              <a:t>Process is fast and specific (Only 1 type of molecule can pass through each protein channel)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934200" y="1828800"/>
            <a:ext cx="9826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>
                <a:latin typeface="Arial" charset="0"/>
              </a:rPr>
              <a:t>Glucose</a:t>
            </a:r>
          </a:p>
          <a:p>
            <a:pPr>
              <a:lnSpc>
                <a:spcPct val="80000"/>
              </a:lnSpc>
            </a:pPr>
            <a:r>
              <a:rPr lang="en-US" sz="1400">
                <a:latin typeface="Arial" charset="0"/>
              </a:rPr>
              <a:t>molecules</a:t>
            </a: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7239000" y="2035175"/>
            <a:ext cx="11779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Glucose</a:t>
            </a:r>
          </a:p>
          <a:p>
            <a:pPr>
              <a:lnSpc>
                <a:spcPct val="80000"/>
              </a:lnSpc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molecules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7620000" y="5540375"/>
            <a:ext cx="9509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Protein</a:t>
            </a:r>
          </a:p>
          <a:p>
            <a:pPr>
              <a:lnSpc>
                <a:spcPct val="80000"/>
              </a:lnSpc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channel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4419600" y="5667375"/>
            <a:ext cx="15605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charset="0"/>
              </a:rPr>
              <a:t>Low</a:t>
            </a:r>
          </a:p>
          <a:p>
            <a:r>
              <a:rPr lang="en-US" sz="1600" b="1">
                <a:solidFill>
                  <a:srgbClr val="000000"/>
                </a:solidFill>
                <a:latin typeface="Arial" charset="0"/>
              </a:rPr>
              <a:t>Concentration</a:t>
            </a: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4343400" y="3914775"/>
            <a:ext cx="1200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charset="0"/>
              </a:rPr>
              <a:t>Cell</a:t>
            </a:r>
          </a:p>
          <a:p>
            <a:r>
              <a:rPr lang="en-US" sz="1600" b="1">
                <a:solidFill>
                  <a:srgbClr val="000000"/>
                </a:solidFill>
                <a:latin typeface="Arial" charset="0"/>
              </a:rPr>
              <a:t>Membrane</a:t>
            </a:r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4267200" y="2286000"/>
            <a:ext cx="15605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charset="0"/>
              </a:rPr>
              <a:t>High</a:t>
            </a:r>
          </a:p>
          <a:p>
            <a:r>
              <a:rPr lang="en-US" sz="1600" b="1">
                <a:solidFill>
                  <a:srgbClr val="000000"/>
                </a:solidFill>
                <a:latin typeface="Arial" charset="0"/>
              </a:rPr>
              <a:t>Concentration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5"/>
          <p:cNvSpPr>
            <a:spLocks noChangeArrowheads="1"/>
          </p:cNvSpPr>
          <p:nvPr/>
        </p:nvSpPr>
        <p:spPr bwMode="auto">
          <a:xfrm>
            <a:off x="5334000" y="2057400"/>
            <a:ext cx="2743200" cy="464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Active Transport</a:t>
            </a:r>
            <a:endParaRPr lang="en-US" b="1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267200" cy="46482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Active Transport</a:t>
            </a:r>
          </a:p>
          <a:p>
            <a:pPr lvl="1">
              <a:defRPr/>
            </a:pPr>
            <a:r>
              <a:rPr lang="en-US" sz="2600" dirty="0" smtClean="0"/>
              <a:t>Diffusion in the opposite direction </a:t>
            </a:r>
          </a:p>
          <a:p>
            <a:pPr lvl="2">
              <a:defRPr/>
            </a:pPr>
            <a:r>
              <a:rPr lang="en-US" dirty="0" smtClean="0"/>
              <a:t>From an area of </a:t>
            </a:r>
            <a:r>
              <a:rPr lang="en-US" b="1" dirty="0" smtClean="0">
                <a:solidFill>
                  <a:srgbClr val="FF0000"/>
                </a:solidFill>
                <a:effectLst/>
              </a:rPr>
              <a:t>lower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dirty="0" smtClean="0"/>
              <a:t>concentration to an area of </a:t>
            </a:r>
            <a:r>
              <a:rPr lang="en-US" b="1" dirty="0" smtClean="0">
                <a:solidFill>
                  <a:srgbClr val="FF0000"/>
                </a:solidFill>
                <a:effectLst/>
              </a:rPr>
              <a:t>higher</a:t>
            </a:r>
            <a:r>
              <a:rPr lang="en-US" dirty="0" smtClean="0"/>
              <a:t> </a:t>
            </a:r>
            <a:r>
              <a:rPr lang="en-US" dirty="0" smtClean="0"/>
              <a:t>concentration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Specific molecules move through </a:t>
            </a:r>
            <a:r>
              <a:rPr lang="en-US" dirty="0" smtClean="0">
                <a:solidFill>
                  <a:srgbClr val="FFC000"/>
                </a:solidFill>
              </a:rPr>
              <a:t>transport proteins or “pumps</a:t>
            </a:r>
            <a:r>
              <a:rPr lang="en-US" dirty="0" smtClean="0">
                <a:solidFill>
                  <a:srgbClr val="FFC000"/>
                </a:solidFill>
              </a:rPr>
              <a:t>” (aka Membrane Pumps)</a:t>
            </a:r>
            <a:endParaRPr lang="en-US" dirty="0" smtClean="0">
              <a:solidFill>
                <a:srgbClr val="FFC000"/>
              </a:solidFill>
            </a:endParaRPr>
          </a:p>
        </p:txBody>
      </p:sp>
      <p:grpSp>
        <p:nvGrpSpPr>
          <p:cNvPr id="16389" name="Group 10"/>
          <p:cNvGrpSpPr>
            <a:grpSpLocks/>
          </p:cNvGrpSpPr>
          <p:nvPr/>
        </p:nvGrpSpPr>
        <p:grpSpPr bwMode="auto">
          <a:xfrm>
            <a:off x="5715000" y="2133600"/>
            <a:ext cx="2338388" cy="4419600"/>
            <a:chOff x="2176" y="611"/>
            <a:chExt cx="1473" cy="3226"/>
          </a:xfrm>
        </p:grpSpPr>
        <p:pic>
          <p:nvPicPr>
            <p:cNvPr id="16390" name="Picture 11" descr="sb6019a0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76" y="742"/>
              <a:ext cx="1213" cy="3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1" name="Text Box 12"/>
            <p:cNvSpPr txBox="1">
              <a:spLocks noChangeArrowheads="1"/>
            </p:cNvSpPr>
            <p:nvPr/>
          </p:nvSpPr>
          <p:spPr bwMode="auto">
            <a:xfrm>
              <a:off x="2828" y="611"/>
              <a:ext cx="821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Molecule to</a:t>
              </a:r>
            </a:p>
            <a:p>
              <a:pPr>
                <a:lnSpc>
                  <a:spcPct val="80000"/>
                </a:lnSpc>
              </a:pPr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be carried</a:t>
              </a:r>
            </a:p>
          </p:txBody>
        </p:sp>
        <p:sp>
          <p:nvSpPr>
            <p:cNvPr id="16392" name="Text Box 13"/>
            <p:cNvSpPr txBox="1">
              <a:spLocks noChangeArrowheads="1"/>
            </p:cNvSpPr>
            <p:nvPr/>
          </p:nvSpPr>
          <p:spPr bwMode="auto">
            <a:xfrm>
              <a:off x="2341" y="2493"/>
              <a:ext cx="920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Molecule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being carried</a:t>
              </a:r>
            </a:p>
          </p:txBody>
        </p:sp>
        <p:sp>
          <p:nvSpPr>
            <p:cNvPr id="16393" name="Text Box 14"/>
            <p:cNvSpPr txBox="1">
              <a:spLocks noChangeArrowheads="1"/>
            </p:cNvSpPr>
            <p:nvPr/>
          </p:nvSpPr>
          <p:spPr bwMode="auto">
            <a:xfrm>
              <a:off x="2226" y="2086"/>
              <a:ext cx="47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Energy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Active </a:t>
            </a:r>
            <a:r>
              <a:rPr lang="en-US" b="1" dirty="0" smtClean="0"/>
              <a:t>Transport</a:t>
            </a:r>
            <a:endParaRPr lang="en-US" b="1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Larger molecules move through processes called </a:t>
            </a:r>
            <a:r>
              <a:rPr lang="en-US" u="sng" smtClean="0"/>
              <a:t>Endocytosis</a:t>
            </a:r>
            <a:r>
              <a:rPr lang="en-US" smtClean="0"/>
              <a:t> (movement of molecules </a:t>
            </a:r>
            <a:r>
              <a:rPr lang="en-US" b="1" u="sng" smtClean="0"/>
              <a:t>into</a:t>
            </a:r>
            <a:r>
              <a:rPr lang="en-US" smtClean="0"/>
              <a:t> the cell) and </a:t>
            </a:r>
            <a:r>
              <a:rPr lang="en-US" u="sng" smtClean="0"/>
              <a:t>Exocytosis</a:t>
            </a:r>
            <a:r>
              <a:rPr lang="en-US" smtClean="0"/>
              <a:t> (movement of molecules </a:t>
            </a:r>
            <a:r>
              <a:rPr lang="en-US" b="1" u="sng" smtClean="0"/>
              <a:t>out</a:t>
            </a:r>
            <a:r>
              <a:rPr lang="en-US" smtClean="0"/>
              <a:t> the cell)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533400" y="3352800"/>
            <a:ext cx="8305800" cy="3505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228600"/>
            <a:ext cx="7772400" cy="1163638"/>
          </a:xfrm>
        </p:spPr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Cell Membrane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458200" cy="2590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Georgia" pitchFamily="18" charset="0"/>
              </a:rPr>
              <a:t>All cells are surrounded by a cell membrane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Georgia" pitchFamily="18" charset="0"/>
              </a:rPr>
              <a:t>Thin, flexible barrier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Georgia" pitchFamily="18" charset="0"/>
              </a:rPr>
              <a:t>Regulates what enters and leaves the cell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Georgia" pitchFamily="18" charset="0"/>
              </a:rPr>
              <a:t>Provides protection and support for the </a:t>
            </a:r>
            <a:r>
              <a:rPr lang="en-US" dirty="0" smtClean="0">
                <a:latin typeface="Georgia" pitchFamily="18" charset="0"/>
              </a:rPr>
              <a:t>cell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Georgia" pitchFamily="18" charset="0"/>
              </a:rPr>
              <a:t>Communicates with other cells</a:t>
            </a:r>
            <a:endParaRPr lang="en-US" dirty="0" smtClean="0">
              <a:latin typeface="Georgia" pitchFamily="18" charset="0"/>
            </a:endParaRPr>
          </a:p>
        </p:txBody>
      </p:sp>
      <p:grpSp>
        <p:nvGrpSpPr>
          <p:cNvPr id="4101" name="Group 33"/>
          <p:cNvGrpSpPr>
            <a:grpSpLocks/>
          </p:cNvGrpSpPr>
          <p:nvPr/>
        </p:nvGrpSpPr>
        <p:grpSpPr bwMode="auto">
          <a:xfrm>
            <a:off x="609600" y="3435350"/>
            <a:ext cx="7834312" cy="3422650"/>
            <a:chOff x="268" y="1124"/>
            <a:chExt cx="4935" cy="2156"/>
          </a:xfrm>
        </p:grpSpPr>
        <p:pic>
          <p:nvPicPr>
            <p:cNvPr id="4102" name="Picture 34" descr="sb4834a0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" y="1272"/>
              <a:ext cx="4647" cy="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3" name="Text Box 35"/>
            <p:cNvSpPr txBox="1">
              <a:spLocks noChangeArrowheads="1"/>
            </p:cNvSpPr>
            <p:nvPr/>
          </p:nvSpPr>
          <p:spPr bwMode="auto">
            <a:xfrm>
              <a:off x="334" y="1124"/>
              <a:ext cx="65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dirty="0">
                  <a:solidFill>
                    <a:schemeClr val="bg1"/>
                  </a:solidFill>
                  <a:latin typeface="Arial" charset="0"/>
                </a:rPr>
                <a:t>Outside</a:t>
              </a:r>
            </a:p>
            <a:p>
              <a:pPr>
                <a:lnSpc>
                  <a:spcPct val="80000"/>
                </a:lnSpc>
              </a:pPr>
              <a:r>
                <a:rPr lang="en-US" b="1" dirty="0">
                  <a:solidFill>
                    <a:schemeClr val="bg1"/>
                  </a:solidFill>
                  <a:latin typeface="Arial" charset="0"/>
                </a:rPr>
                <a:t>of cell</a:t>
              </a:r>
            </a:p>
          </p:txBody>
        </p:sp>
        <p:sp>
          <p:nvSpPr>
            <p:cNvPr id="4104" name="Text Box 36"/>
            <p:cNvSpPr txBox="1">
              <a:spLocks noChangeArrowheads="1"/>
            </p:cNvSpPr>
            <p:nvPr/>
          </p:nvSpPr>
          <p:spPr bwMode="auto">
            <a:xfrm>
              <a:off x="358" y="2732"/>
              <a:ext cx="924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Inside</a:t>
              </a:r>
            </a:p>
            <a:p>
              <a:pPr>
                <a:lnSpc>
                  <a:spcPct val="80000"/>
                </a:lnSpc>
              </a:pP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of cell</a:t>
              </a:r>
            </a:p>
            <a:p>
              <a:pPr>
                <a:lnSpc>
                  <a:spcPct val="80000"/>
                </a:lnSpc>
              </a:pP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(cytoplasm)</a:t>
              </a:r>
            </a:p>
          </p:txBody>
        </p:sp>
        <p:sp>
          <p:nvSpPr>
            <p:cNvPr id="4105" name="Text Box 37"/>
            <p:cNvSpPr txBox="1">
              <a:spLocks noChangeArrowheads="1"/>
            </p:cNvSpPr>
            <p:nvPr/>
          </p:nvSpPr>
          <p:spPr bwMode="auto">
            <a:xfrm>
              <a:off x="268" y="1997"/>
              <a:ext cx="76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Cell</a:t>
              </a:r>
            </a:p>
            <a:p>
              <a:pPr>
                <a:lnSpc>
                  <a:spcPct val="8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membrane</a:t>
              </a:r>
              <a:endParaRPr lang="en-US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106" name="Text Box 38"/>
            <p:cNvSpPr txBox="1">
              <a:spLocks noChangeArrowheads="1"/>
            </p:cNvSpPr>
            <p:nvPr/>
          </p:nvSpPr>
          <p:spPr bwMode="auto">
            <a:xfrm>
              <a:off x="2826" y="1763"/>
              <a:ext cx="628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Proteins</a:t>
              </a:r>
              <a:endParaRPr lang="en-US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107" name="Text Box 39"/>
            <p:cNvSpPr txBox="1">
              <a:spLocks noChangeArrowheads="1"/>
            </p:cNvSpPr>
            <p:nvPr/>
          </p:nvSpPr>
          <p:spPr bwMode="auto">
            <a:xfrm>
              <a:off x="1598" y="2899"/>
              <a:ext cx="599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Protein</a:t>
              </a:r>
            </a:p>
            <a:p>
              <a:pPr>
                <a:lnSpc>
                  <a:spcPct val="8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channel</a:t>
              </a:r>
              <a:endParaRPr lang="en-US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108" name="Text Box 40"/>
            <p:cNvSpPr txBox="1">
              <a:spLocks noChangeArrowheads="1"/>
            </p:cNvSpPr>
            <p:nvPr/>
          </p:nvSpPr>
          <p:spPr bwMode="auto">
            <a:xfrm>
              <a:off x="3832" y="2983"/>
              <a:ext cx="87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Lipid bilayer</a:t>
              </a:r>
              <a:endParaRPr lang="en-US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109" name="Text Box 41"/>
            <p:cNvSpPr txBox="1">
              <a:spLocks noChangeArrowheads="1"/>
            </p:cNvSpPr>
            <p:nvPr/>
          </p:nvSpPr>
          <p:spPr bwMode="auto">
            <a:xfrm>
              <a:off x="4248" y="1561"/>
              <a:ext cx="947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Carbohydrate</a:t>
              </a:r>
            </a:p>
            <a:p>
              <a:pPr>
                <a:lnSpc>
                  <a:spcPct val="8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chains</a:t>
              </a:r>
              <a:endParaRPr lang="en-US" b="1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2 Types of Endocytosis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/>
              <a:t>Phagocytosis</a:t>
            </a:r>
          </a:p>
          <a:p>
            <a:pPr lvl="1">
              <a:defRPr/>
            </a:pPr>
            <a:r>
              <a:rPr lang="en-US" sz="2400" smtClean="0"/>
              <a:t>Extensions of the cytoplasm surround a particle and package it within the vacuole</a:t>
            </a:r>
          </a:p>
          <a:p>
            <a:pPr>
              <a:buFontTx/>
              <a:buNone/>
              <a:defRPr/>
            </a:pPr>
            <a:endParaRPr lang="en-US" sz="2800" smtClean="0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7828" b="66000"/>
          <a:stretch>
            <a:fillRect/>
          </a:stretch>
        </p:blipFill>
        <p:spPr>
          <a:xfrm>
            <a:off x="1219200" y="3429000"/>
            <a:ext cx="6705600" cy="2971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 smtClean="0"/>
              <a:t>2 Types of Endocytosis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7772400" cy="1981200"/>
          </a:xfrm>
        </p:spPr>
        <p:txBody>
          <a:bodyPr/>
          <a:lstStyle/>
          <a:p>
            <a:pPr>
              <a:defRPr/>
            </a:pPr>
            <a:r>
              <a:rPr lang="en-US" smtClean="0"/>
              <a:t>Pinocytosis</a:t>
            </a:r>
          </a:p>
          <a:p>
            <a:pPr lvl="1">
              <a:defRPr/>
            </a:pPr>
            <a:r>
              <a:rPr lang="en-US" sz="2600" smtClean="0"/>
              <a:t>Pockets form along the cell membrane, fill with liquid, and pinch off to form vacuoles within the cell</a:t>
            </a:r>
          </a:p>
          <a:p>
            <a:pPr>
              <a:defRPr/>
            </a:pPr>
            <a:endParaRPr lang="en-US" sz="2600" smtClean="0"/>
          </a:p>
        </p:txBody>
      </p:sp>
      <p:pic>
        <p:nvPicPr>
          <p:cNvPr id="19460" name="Picture 6" descr="pinocyt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505200"/>
            <a:ext cx="76200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/>
              <a:t>Comparison: Diffusion, Facilitated Diffusion, Active Transport</a:t>
            </a:r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539"/>
          <a:stretch>
            <a:fillRect/>
          </a:stretch>
        </p:blipFill>
        <p:spPr>
          <a:xfrm>
            <a:off x="914400" y="1981200"/>
            <a:ext cx="7391400" cy="45720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1143000"/>
          </a:xfrm>
        </p:spPr>
        <p:txBody>
          <a:bodyPr/>
          <a:lstStyle/>
          <a:p>
            <a:r>
              <a:rPr lang="en-US" b="1" dirty="0" smtClean="0"/>
              <a:t>Components of the Cell Membrane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3048000" cy="762000"/>
          </a:xfrm>
        </p:spPr>
        <p:txBody>
          <a:bodyPr/>
          <a:lstStyle/>
          <a:p>
            <a:r>
              <a:rPr lang="en-US" b="1" dirty="0" smtClean="0"/>
              <a:t>Phospholipids</a:t>
            </a:r>
            <a:endParaRPr lang="en-US" b="1" dirty="0" smtClean="0"/>
          </a:p>
        </p:txBody>
      </p:sp>
      <p:pic>
        <p:nvPicPr>
          <p:cNvPr id="3074" name="Picture 2" descr="http://ts4.mm.bing.net/th?id=I.4563961879792079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3695700" cy="34370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29718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Loves Water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4572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Hates Water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5" descr="cholester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905000"/>
            <a:ext cx="2502568" cy="2743200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0" y="1371600"/>
            <a:ext cx="304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Cholesterol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876800" y="4953000"/>
            <a:ext cx="304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464820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Makes the bilayer </a:t>
            </a:r>
            <a:r>
              <a:rPr lang="en-US" sz="2400" b="1" u="sng" dirty="0" smtClean="0"/>
              <a:t>stronger</a:t>
            </a:r>
            <a:r>
              <a:rPr lang="en-US" sz="2400" dirty="0" smtClean="0"/>
              <a:t> </a:t>
            </a:r>
            <a:r>
              <a:rPr lang="en-US" sz="2400" dirty="0" smtClean="0"/>
              <a:t>but still flexible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Holds two layers together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3810000" y="2895600"/>
            <a:ext cx="2286000" cy="15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3657600" y="3429000"/>
            <a:ext cx="2514600" cy="1371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Components of the 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609600"/>
          </a:xfrm>
        </p:spPr>
        <p:txBody>
          <a:bodyPr/>
          <a:lstStyle/>
          <a:p>
            <a:r>
              <a:rPr lang="en-US" b="1" dirty="0" smtClean="0"/>
              <a:t>Proteins</a:t>
            </a:r>
            <a:r>
              <a:rPr lang="en-US" dirty="0" smtClean="0"/>
              <a:t> – have many functions in the membrane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99681"/>
            <a:ext cx="7620000" cy="5104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Georgia" pitchFamily="18" charset="0"/>
              </a:rPr>
              <a:t>Cell Walls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3505200" cy="4114800"/>
          </a:xfrm>
        </p:spPr>
        <p:txBody>
          <a:bodyPr/>
          <a:lstStyle/>
          <a:p>
            <a:pPr>
              <a:defRPr/>
            </a:pPr>
            <a:r>
              <a:rPr lang="en-US" sz="2800" smtClean="0">
                <a:latin typeface="Georgia" pitchFamily="18" charset="0"/>
              </a:rPr>
              <a:t>Plant cells are surrounded by a cell wall</a:t>
            </a:r>
          </a:p>
          <a:p>
            <a:pPr lvl="1">
              <a:defRPr/>
            </a:pPr>
            <a:r>
              <a:rPr lang="en-US" sz="2400" smtClean="0">
                <a:latin typeface="Georgia" pitchFamily="18" charset="0"/>
              </a:rPr>
              <a:t>Tough layer outside the cell membrane</a:t>
            </a:r>
          </a:p>
          <a:p>
            <a:pPr lvl="1">
              <a:defRPr/>
            </a:pPr>
            <a:r>
              <a:rPr lang="en-US" sz="2400" smtClean="0">
                <a:latin typeface="Georgia" pitchFamily="18" charset="0"/>
              </a:rPr>
              <a:t>Gives support and protection for the cell</a:t>
            </a:r>
          </a:p>
        </p:txBody>
      </p:sp>
      <p:pic>
        <p:nvPicPr>
          <p:cNvPr id="5124" name="Picture 5" descr="plantce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1828800"/>
            <a:ext cx="5105400" cy="441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800" b="1" smtClean="0"/>
              <a:t>Key Vocabulary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410200"/>
          </a:xfrm>
        </p:spPr>
        <p:txBody>
          <a:bodyPr/>
          <a:lstStyle/>
          <a:p>
            <a:pPr>
              <a:defRPr/>
            </a:pPr>
            <a:r>
              <a:rPr lang="en-US" smtClean="0"/>
              <a:t>Solute</a:t>
            </a:r>
          </a:p>
          <a:p>
            <a:pPr lvl="1">
              <a:defRPr/>
            </a:pPr>
            <a:r>
              <a:rPr lang="en-US" smtClean="0"/>
              <a:t>Substance that is dissolved in a solvent to make a solution</a:t>
            </a:r>
          </a:p>
          <a:p>
            <a:pPr>
              <a:defRPr/>
            </a:pPr>
            <a:r>
              <a:rPr lang="en-US" smtClean="0"/>
              <a:t>Solvent</a:t>
            </a:r>
          </a:p>
          <a:p>
            <a:pPr lvl="1">
              <a:defRPr/>
            </a:pPr>
            <a:r>
              <a:rPr lang="en-US" smtClean="0"/>
              <a:t>Substance in which a solute is dissolved to form a solution</a:t>
            </a:r>
          </a:p>
          <a:p>
            <a:pPr>
              <a:defRPr/>
            </a:pPr>
            <a:r>
              <a:rPr lang="en-US" smtClean="0"/>
              <a:t>Solution</a:t>
            </a:r>
          </a:p>
          <a:p>
            <a:pPr lvl="1">
              <a:defRPr/>
            </a:pPr>
            <a:r>
              <a:rPr lang="en-US" smtClean="0"/>
              <a:t>Mixture of two or more substances in which the molecules of the substances are evenly distributed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Georgia" pitchFamily="18" charset="0"/>
              </a:rPr>
              <a:t>Concentration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mtClean="0">
                <a:latin typeface="Georgia" pitchFamily="18" charset="0"/>
              </a:rPr>
              <a:t>The mass of a solute in a given volume of solution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>
                <a:latin typeface="Georgia" pitchFamily="18" charset="0"/>
              </a:rPr>
              <a:t>Ex. If you dissolved 12 grams of salt in 3 liters of water, the concentration would be 12g/3L or 4g/L. If you dissolved 12 grams of salt in 6 liters of water, the concentration would be 12g/6L or 2g/L. The first solution is twice as concentrated at the second 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Georgia" pitchFamily="18" charset="0"/>
              </a:rPr>
              <a:t>Hypertonic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124200" cy="4114800"/>
          </a:xfrm>
        </p:spPr>
        <p:txBody>
          <a:bodyPr/>
          <a:lstStyle/>
          <a:p>
            <a:pPr>
              <a:defRPr/>
            </a:pPr>
            <a:r>
              <a:rPr lang="en-US" sz="2800" smtClean="0">
                <a:latin typeface="Georgia" pitchFamily="18" charset="0"/>
              </a:rPr>
              <a:t>Describes the side of the membrane with the higher concentration</a:t>
            </a:r>
          </a:p>
        </p:txBody>
      </p:sp>
      <p:pic>
        <p:nvPicPr>
          <p:cNvPr id="819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2286000"/>
            <a:ext cx="38862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Georgia" pitchFamily="18" charset="0"/>
              </a:rPr>
              <a:t>Hypotonic</a:t>
            </a:r>
          </a:p>
        </p:txBody>
      </p:sp>
      <p:pic>
        <p:nvPicPr>
          <p:cNvPr id="9219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9175" y="2133600"/>
            <a:ext cx="3781425" cy="3962400"/>
          </a:xfrm>
        </p:spPr>
      </p:pic>
      <p:sp>
        <p:nvSpPr>
          <p:cNvPr id="1127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2209800"/>
            <a:ext cx="3200400" cy="4114800"/>
          </a:xfrm>
        </p:spPr>
        <p:txBody>
          <a:bodyPr/>
          <a:lstStyle/>
          <a:p>
            <a:pPr>
              <a:defRPr/>
            </a:pPr>
            <a:r>
              <a:rPr lang="en-US" sz="2800" smtClean="0">
                <a:latin typeface="Georgia" pitchFamily="18" charset="0"/>
              </a:rPr>
              <a:t>Describes the side of the membrane with the lower concentration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68993">
  <a:themeElements>
    <a:clrScheme name="01068993 1">
      <a:dk1>
        <a:srgbClr val="000080"/>
      </a:dk1>
      <a:lt1>
        <a:srgbClr val="FFFFFF"/>
      </a:lt1>
      <a:dk2>
        <a:srgbClr val="6699FF"/>
      </a:dk2>
      <a:lt2>
        <a:srgbClr val="00FFCC"/>
      </a:lt2>
      <a:accent1>
        <a:srgbClr val="00CCCC"/>
      </a:accent1>
      <a:accent2>
        <a:srgbClr val="FFFF66"/>
      </a:accent2>
      <a:accent3>
        <a:srgbClr val="B8CAFF"/>
      </a:accent3>
      <a:accent4>
        <a:srgbClr val="DADADA"/>
      </a:accent4>
      <a:accent5>
        <a:srgbClr val="AAE2E2"/>
      </a:accent5>
      <a:accent6>
        <a:srgbClr val="E7E75C"/>
      </a:accent6>
      <a:hlink>
        <a:srgbClr val="FF66CC"/>
      </a:hlink>
      <a:folHlink>
        <a:srgbClr val="99CCFF"/>
      </a:folHlink>
    </a:clrScheme>
    <a:fontScheme name="0106899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068993 1">
        <a:dk1>
          <a:srgbClr val="000080"/>
        </a:dk1>
        <a:lt1>
          <a:srgbClr val="FFFFFF"/>
        </a:lt1>
        <a:dk2>
          <a:srgbClr val="6699FF"/>
        </a:dk2>
        <a:lt2>
          <a:srgbClr val="00FFCC"/>
        </a:lt2>
        <a:accent1>
          <a:srgbClr val="00CCCC"/>
        </a:accent1>
        <a:accent2>
          <a:srgbClr val="FFFF66"/>
        </a:accent2>
        <a:accent3>
          <a:srgbClr val="B8CAFF"/>
        </a:accent3>
        <a:accent4>
          <a:srgbClr val="DADADA"/>
        </a:accent4>
        <a:accent5>
          <a:srgbClr val="AAE2E2"/>
        </a:accent5>
        <a:accent6>
          <a:srgbClr val="E7E75C"/>
        </a:accent6>
        <a:hlink>
          <a:srgbClr val="FF66CC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68993 2">
        <a:dk1>
          <a:srgbClr val="000000"/>
        </a:dk1>
        <a:lt1>
          <a:srgbClr val="FFFFFF"/>
        </a:lt1>
        <a:dk2>
          <a:srgbClr val="0000CC"/>
        </a:dk2>
        <a:lt2>
          <a:srgbClr val="CCCCFF"/>
        </a:lt2>
        <a:accent1>
          <a:srgbClr val="00CCCC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E7E75C"/>
        </a:accent6>
        <a:hlink>
          <a:srgbClr val="FF33CC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8993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86868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01068993</Template>
  <TotalTime>3661</TotalTime>
  <Words>528</Words>
  <Application>Microsoft Office PowerPoint</Application>
  <PresentationFormat>On-screen Show (4:3)</PresentationFormat>
  <Paragraphs>105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01068993</vt:lpstr>
      <vt:lpstr>Cell Boundaries</vt:lpstr>
      <vt:lpstr>Cell Membrane</vt:lpstr>
      <vt:lpstr>Components of the Cell Membrane</vt:lpstr>
      <vt:lpstr>Components of the Cell Membrane</vt:lpstr>
      <vt:lpstr>Cell Walls</vt:lpstr>
      <vt:lpstr>Key Vocabulary</vt:lpstr>
      <vt:lpstr>Concentration</vt:lpstr>
      <vt:lpstr>Hypertonic</vt:lpstr>
      <vt:lpstr>Hypotonic</vt:lpstr>
      <vt:lpstr>Isotonic</vt:lpstr>
      <vt:lpstr>Comparison: Hypertonic/Hypotonic</vt:lpstr>
      <vt:lpstr>What Occurs to Cells in Various Solutions</vt:lpstr>
      <vt:lpstr>Equilibrium</vt:lpstr>
      <vt:lpstr>Transport Across the  Cell Membrane</vt:lpstr>
      <vt:lpstr>Passive Transport</vt:lpstr>
      <vt:lpstr>Passive Transport</vt:lpstr>
      <vt:lpstr>Passive Transport</vt:lpstr>
      <vt:lpstr>Active Transport</vt:lpstr>
      <vt:lpstr>Active Transport</vt:lpstr>
      <vt:lpstr>2 Types of Endocytosis</vt:lpstr>
      <vt:lpstr>2 Types of Endocytosis</vt:lpstr>
      <vt:lpstr>Comparison: Diffusion, Facilitated Diffusion, Active Transport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7-3 Cell Boundaries</dc:title>
  <dc:creator>Dan</dc:creator>
  <cp:lastModifiedBy>user</cp:lastModifiedBy>
  <cp:revision>9</cp:revision>
  <dcterms:created xsi:type="dcterms:W3CDTF">2006-09-10T04:02:48Z</dcterms:created>
  <dcterms:modified xsi:type="dcterms:W3CDTF">2012-10-24T04:00:37Z</dcterms:modified>
</cp:coreProperties>
</file>