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264" r:id="rId6"/>
    <p:sldId id="263" r:id="rId7"/>
    <p:sldId id="265" r:id="rId8"/>
    <p:sldId id="257" r:id="rId9"/>
    <p:sldId id="258" r:id="rId10"/>
    <p:sldId id="259" r:id="rId11"/>
    <p:sldId id="266" r:id="rId12"/>
    <p:sldId id="260" r:id="rId13"/>
    <p:sldId id="261" r:id="rId14"/>
    <p:sldId id="29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7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EC102-F54F-4C15-BEE7-8F1A47A0982B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6F00C-6AB7-4586-9F9F-AC89365B3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74EC4-D071-484E-B1FA-21F9E5E35B3D}" type="slidenum">
              <a:rPr lang="en-US"/>
              <a:pPr/>
              <a:t>13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E226E-CB77-4CEE-96E7-15D1F4E0593B}" type="slidenum">
              <a:rPr lang="en-US"/>
              <a:pPr/>
              <a:t>14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9E464-E1BD-4295-B84A-FA66FC866966}" type="slidenum">
              <a:rPr lang="en-US"/>
              <a:pPr/>
              <a:t>17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0FEF6-43E3-493D-97C5-9DC3A15FF669}" type="slidenum">
              <a:rPr lang="en-US"/>
              <a:pPr/>
              <a:t>18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BD87E-D18B-4998-811F-F86534D6882E}" type="slidenum">
              <a:rPr lang="en-US"/>
              <a:pPr/>
              <a:t>19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6AD4F-E6FA-41C8-B228-DC2B54BFEE70}" type="slidenum">
              <a:rPr lang="en-US"/>
              <a:pPr/>
              <a:t>20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F656F-536D-4F1D-B8F1-ADC7F5832742}" type="slidenum">
              <a:rPr lang="en-US"/>
              <a:pPr/>
              <a:t>21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0DEC1-7A40-46BD-A2F1-EEEB0F0C0070}" type="slidenum">
              <a:rPr lang="en-US"/>
              <a:pPr/>
              <a:t>22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00C-6AB7-4586-9F9F-AC89365B32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yan\Desktop\Ryan's Shared Files\Pictur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92" y="-28574"/>
            <a:ext cx="9185276" cy="6927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96975"/>
            <a:ext cx="7620000" cy="147002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114800"/>
            <a:ext cx="6934200" cy="838200"/>
          </a:xfrm>
        </p:spPr>
        <p:txBody>
          <a:bodyPr/>
          <a:lstStyle>
            <a:lvl1pPr marL="0" indent="0" algn="ctr">
              <a:buNone/>
              <a:defRPr b="0" cap="none" spc="0">
                <a:ln w="31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C9FA64D2-A91A-46C3-BC3B-2F86B8873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09A01E1-55CE-4428-B766-AEAB9B278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5B1F192-510C-4A64-9546-D63B94D15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26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yan\Desktop\Ryan's Shared Files\Picture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21431" y="0"/>
            <a:ext cx="9197181" cy="68707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2AE2-1B3F-4D93-B5D9-BF9007DA77D1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9623-3C6F-41A4-BC98-E0744A75B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discoveryeducation.com/index.cfm?guidAssetId=BFC91911-31CF-4087-83EC-467B63CE052F&amp;blnFromSearch=1&amp;productcode=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STRUCTURE &amp;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3185" y="4142935"/>
            <a:ext cx="6934200" cy="838200"/>
          </a:xfrm>
        </p:spPr>
        <p:txBody>
          <a:bodyPr/>
          <a:lstStyle/>
          <a:p>
            <a:r>
              <a:rPr lang="en-US" dirty="0" smtClean="0"/>
              <a:t>CELLULAR 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 &amp;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</a:p>
          <a:p>
            <a:pPr lvl="1"/>
            <a:r>
              <a:rPr lang="en-US" dirty="0" smtClean="0"/>
              <a:t>Do NOT contain a nucleus</a:t>
            </a:r>
          </a:p>
          <a:p>
            <a:pPr lvl="1"/>
            <a:r>
              <a:rPr lang="en-US" dirty="0" smtClean="0"/>
              <a:t>Bacteria ONLY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Eukaryotes</a:t>
            </a:r>
          </a:p>
          <a:p>
            <a:pPr lvl="1"/>
            <a:r>
              <a:rPr lang="en-US" dirty="0" smtClean="0"/>
              <a:t>Contains a nucleus</a:t>
            </a:r>
          </a:p>
          <a:p>
            <a:pPr lvl="1"/>
            <a:r>
              <a:rPr lang="en-US" dirty="0" smtClean="0"/>
              <a:t>Protists, fungi, plants, animals</a:t>
            </a:r>
            <a:endParaRPr lang="en-US" dirty="0"/>
          </a:p>
        </p:txBody>
      </p:sp>
      <p:pic>
        <p:nvPicPr>
          <p:cNvPr id="4" name="Picture 2" descr="Human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431" y="3606777"/>
            <a:ext cx="2917874" cy="208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school.com/science/biology_place/biocoach/images/cells/all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585" y="378386"/>
            <a:ext cx="6924540" cy="4587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21" y="1278228"/>
            <a:ext cx="8229600" cy="4525963"/>
          </a:xfrm>
        </p:spPr>
        <p:txBody>
          <a:bodyPr/>
          <a:lstStyle/>
          <a:p>
            <a:r>
              <a:rPr lang="en-US" dirty="0" smtClean="0"/>
              <a:t>Are all unicellular organisms prokaryotes?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Are all prokaryotes unicellular organisms?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a unicellular organism be a eukaryote?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a prokaryote be a multicellular organism?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30591" y="173501"/>
            <a:ext cx="8458200" cy="5791200"/>
          </a:xfrm>
          <a:noFill/>
          <a:ln/>
        </p:spPr>
        <p:txBody>
          <a:bodyPr lIns="90487" tIns="44450" rIns="90487" bIns="44450"/>
          <a:lstStyle/>
          <a:p>
            <a:pPr algn="ctr">
              <a:buFont typeface="Wingdings" pitchFamily="2" charset="2"/>
              <a:buNone/>
            </a:pPr>
            <a:r>
              <a:rPr lang="en-US" sz="6000" b="1" dirty="0"/>
              <a:t>ORGANELLES </a:t>
            </a:r>
          </a:p>
          <a:p>
            <a:pPr algn="ctr">
              <a:buFont typeface="Wingdings" pitchFamily="2" charset="2"/>
              <a:buNone/>
            </a:pPr>
            <a:r>
              <a:rPr lang="en-US" sz="6000" b="1" dirty="0"/>
              <a:t>FOUND IN </a:t>
            </a:r>
          </a:p>
          <a:p>
            <a:pPr algn="ctr">
              <a:buFont typeface="Wingdings" pitchFamily="2" charset="2"/>
              <a:buNone/>
            </a:pPr>
            <a:r>
              <a:rPr lang="en-US" sz="6000" b="1" dirty="0"/>
              <a:t>BOTH </a:t>
            </a:r>
          </a:p>
          <a:p>
            <a:pPr algn="ctr">
              <a:buFont typeface="Wingdings" pitchFamily="2" charset="2"/>
              <a:buNone/>
            </a:pPr>
            <a:r>
              <a:rPr lang="en-US" sz="6000" b="1" dirty="0"/>
              <a:t>ANIMAL AND PLANT CELLS</a:t>
            </a:r>
            <a:r>
              <a:rPr lang="en-US" b="1" dirty="0"/>
              <a:t>	</a:t>
            </a:r>
          </a:p>
          <a:p>
            <a:pPr lvl="1">
              <a:buFontTx/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lvl="1">
              <a:buFontTx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335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Organelles?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5673" y="1262575"/>
            <a:ext cx="82296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/>
              <a:t>Organ: </a:t>
            </a:r>
            <a:r>
              <a:rPr lang="en-US" dirty="0" smtClean="0"/>
              <a:t> A group of tissues with one or a few functions : heart, lung, stomach, liver, pancreas, skin, kidney, etc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b="1" dirty="0" smtClean="0"/>
              <a:t>-</a:t>
            </a:r>
            <a:r>
              <a:rPr lang="en-US" b="1" dirty="0" err="1" smtClean="0"/>
              <a:t>elle</a:t>
            </a:r>
            <a:r>
              <a:rPr lang="en-US" dirty="0" smtClean="0"/>
              <a:t> = small or tiny</a:t>
            </a:r>
          </a:p>
          <a:p>
            <a:pPr>
              <a:spcBef>
                <a:spcPct val="50000"/>
              </a:spcBef>
              <a:buNone/>
            </a:pPr>
            <a:endParaRPr lang="en-US" b="1" dirty="0" smtClean="0"/>
          </a:p>
          <a:p>
            <a:pPr algn="ctr">
              <a:spcBef>
                <a:spcPct val="50000"/>
              </a:spcBef>
              <a:buNone/>
            </a:pPr>
            <a:r>
              <a:rPr lang="en-US" b="1" dirty="0" smtClean="0"/>
              <a:t>Organelle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b="1" dirty="0" smtClean="0"/>
              <a:t>tiny organs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PLASMA MEMBRANE </a:t>
            </a:r>
          </a:p>
        </p:txBody>
      </p:sp>
      <p:sp>
        <p:nvSpPr>
          <p:cNvPr id="163844" name="Text Box 4"/>
          <p:cNvSpPr txBox="1">
            <a:spLocks noGrp="1" noChangeArrowheads="1"/>
          </p:cNvSpPr>
          <p:nvPr>
            <p:ph type="body" idx="1"/>
          </p:nvPr>
        </p:nvSpPr>
        <p:spPr>
          <a:solidFill>
            <a:schemeClr val="tx1">
              <a:lumMod val="75000"/>
              <a:lumOff val="25000"/>
            </a:schemeClr>
          </a:solidFill>
          <a:ln/>
        </p:spPr>
        <p:txBody>
          <a:bodyPr/>
          <a:lstStyle/>
          <a:p>
            <a:r>
              <a:rPr lang="en-US" b="1" dirty="0">
                <a:effectLst/>
              </a:rPr>
              <a:t>aka Cell Membrane</a:t>
            </a:r>
          </a:p>
          <a:p>
            <a:r>
              <a:rPr lang="en-US" dirty="0">
                <a:effectLst/>
              </a:rPr>
              <a:t>Flexible and allows for change of shape</a:t>
            </a:r>
          </a:p>
          <a:p>
            <a:r>
              <a:rPr lang="en-US" dirty="0">
                <a:effectLst/>
              </a:rPr>
              <a:t>Controls the movement of materials entering and leaving the cell</a:t>
            </a:r>
          </a:p>
          <a:p>
            <a:r>
              <a:rPr lang="en-US" dirty="0">
                <a:effectLst/>
              </a:rPr>
              <a:t>Helps maintain a chemical balance in the cell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en-US" sz="1800" dirty="0"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sz="2000">
                <a:solidFill>
                  <a:schemeClr val="tx1"/>
                </a:solidFill>
              </a:rPr>
              <a:t>Figure 7.6  The plasma membrane</a:t>
            </a:r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 flipH="1">
            <a:off x="0" y="685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 cstate="print"/>
          <a:srcRect l="5070"/>
          <a:stretch>
            <a:fillRect/>
          </a:stretch>
        </p:blipFill>
        <p:spPr bwMode="auto">
          <a:xfrm>
            <a:off x="717451" y="932032"/>
            <a:ext cx="7698349" cy="4861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457200"/>
            <a:ext cx="7772400" cy="4114800"/>
          </a:xfrm>
          <a:noFill/>
          <a:ln/>
        </p:spPr>
        <p:txBody>
          <a:bodyPr lIns="90487" tIns="44450" rIns="90487" bIns="44450"/>
          <a:lstStyle/>
          <a:p>
            <a:pPr>
              <a:buFont typeface="Wingdings" pitchFamily="2" charset="2"/>
              <a:buNone/>
            </a:pPr>
            <a:r>
              <a:rPr lang="en-US" sz="3600" b="1" dirty="0"/>
              <a:t>CYTOPLASM</a:t>
            </a:r>
            <a:r>
              <a:rPr lang="en-US" sz="3600" b="1" u="sng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3600" b="1" dirty="0"/>
              <a:t>(jelly-like material)</a:t>
            </a:r>
            <a:endParaRPr lang="en-US" sz="2800" b="1" dirty="0"/>
          </a:p>
          <a:p>
            <a:pPr lvl="2"/>
            <a:r>
              <a:rPr lang="en-US" sz="2800" b="1" dirty="0"/>
              <a:t>Supports cell parts</a:t>
            </a:r>
          </a:p>
          <a:p>
            <a:pPr lvl="2"/>
            <a:r>
              <a:rPr lang="en-US" sz="2800" b="1" dirty="0"/>
              <a:t>Allows cell parts to move</a:t>
            </a:r>
          </a:p>
          <a:p>
            <a:pPr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72035" name="Picture 3" descr="cytopla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07257" y="2518117"/>
            <a:ext cx="3073205" cy="3073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533400"/>
            <a:ext cx="7772400" cy="5791200"/>
          </a:xfrm>
          <a:noFill/>
          <a:ln/>
        </p:spPr>
        <p:txBody>
          <a:bodyPr lIns="90487" tIns="44450" rIns="90487" bIns="44450"/>
          <a:lstStyle/>
          <a:p>
            <a:pPr lvl="1">
              <a:buFontTx/>
              <a:buNone/>
            </a:pPr>
            <a:r>
              <a:rPr lang="en-US" sz="3600" b="1" dirty="0"/>
              <a:t>NUCLEUS – “brain”</a:t>
            </a:r>
          </a:p>
          <a:p>
            <a:pPr lvl="1">
              <a:buFontTx/>
              <a:buNone/>
            </a:pPr>
            <a:r>
              <a:rPr lang="en-US" sz="3200" b="1" dirty="0"/>
              <a:t>			Control center of the cell</a:t>
            </a:r>
            <a:r>
              <a:rPr lang="en-US" sz="3600" b="1" dirty="0"/>
              <a:t>	 </a:t>
            </a:r>
            <a:r>
              <a:rPr lang="en-US" b="1" dirty="0"/>
              <a:t>	        </a:t>
            </a:r>
          </a:p>
          <a:p>
            <a:pPr lvl="2">
              <a:buFont typeface="Wingdings" pitchFamily="2" charset="2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lvl="4">
              <a:buFont typeface="Wingdings" pitchFamily="2" charset="2"/>
              <a:buNone/>
            </a:pPr>
            <a:endParaRPr lang="en-US" sz="800" b="1" dirty="0">
              <a:solidFill>
                <a:schemeClr val="bg2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2" y="2208628"/>
            <a:ext cx="4292600" cy="299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066" y="2242625"/>
            <a:ext cx="3557955" cy="2896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0"/>
            <a:ext cx="9144000" cy="6096000"/>
          </a:xfrm>
          <a:noFill/>
          <a:ln/>
        </p:spPr>
        <p:txBody>
          <a:bodyPr lIns="90487" tIns="44450" rIns="90487" bIns="44450"/>
          <a:lstStyle/>
          <a:p>
            <a:pPr marL="1035050" lvl="1" indent="-577850">
              <a:buFontTx/>
              <a:buNone/>
            </a:pPr>
            <a:r>
              <a:rPr lang="en-US" sz="3600" b="1" dirty="0"/>
              <a:t>CHROMOSOMES (found in Nucleus)</a:t>
            </a:r>
          </a:p>
          <a:p>
            <a:pPr marL="1035050" lvl="1" indent="-577850">
              <a:buFontTx/>
              <a:buNone/>
            </a:pPr>
            <a:r>
              <a:rPr lang="en-US" sz="3200" b="1" dirty="0"/>
              <a:t>   Contains the DNA/genes that direct the making of proteins to make an organisms traits</a:t>
            </a:r>
          </a:p>
          <a:p>
            <a:pPr marL="2241550" lvl="4" indent="-412750">
              <a:buFont typeface="Wingdings" pitchFamily="2" charset="2"/>
              <a:buNone/>
            </a:pPr>
            <a:r>
              <a:rPr lang="en-US" sz="2400" b="1" dirty="0" err="1"/>
              <a:t>i</a:t>
            </a:r>
            <a:r>
              <a:rPr lang="en-US" sz="2400" b="1" dirty="0"/>
              <a:t>. Means “colored bodies”</a:t>
            </a:r>
          </a:p>
          <a:p>
            <a:pPr marL="2241550" lvl="4" indent="-412750">
              <a:buFont typeface="Wingdings" pitchFamily="2" charset="2"/>
              <a:buNone/>
            </a:pPr>
            <a:endParaRPr lang="en-US" sz="2400" b="1" dirty="0"/>
          </a:p>
          <a:p>
            <a:pPr marL="2241550" lvl="4" indent="-412750">
              <a:buFont typeface="Wingdings" pitchFamily="2" charset="2"/>
              <a:buNone/>
            </a:pPr>
            <a:endParaRPr lang="en-US" sz="2400" b="1" dirty="0"/>
          </a:p>
          <a:p>
            <a:pPr marL="2241550" lvl="4" indent="-412750">
              <a:buFont typeface="Wingdings" pitchFamily="2" charset="2"/>
              <a:buNone/>
            </a:pPr>
            <a:endParaRPr lang="en-US" sz="2400" b="1" dirty="0" smtClean="0"/>
          </a:p>
          <a:p>
            <a:pPr marL="2241550" lvl="4" indent="-412750">
              <a:buFont typeface="Wingdings" pitchFamily="2" charset="2"/>
              <a:buNone/>
            </a:pPr>
            <a:endParaRPr lang="en-US" sz="2400" b="1" dirty="0"/>
          </a:p>
          <a:p>
            <a:pPr marL="2241550" lvl="4" indent="-412750">
              <a:buFont typeface="Wingdings" pitchFamily="2" charset="2"/>
              <a:buNone/>
            </a:pPr>
            <a:r>
              <a:rPr lang="en-US" sz="2400" b="1" dirty="0"/>
              <a:t>				</a:t>
            </a:r>
            <a:r>
              <a:rPr lang="en-US" sz="2400" b="1" dirty="0" smtClean="0"/>
              <a:t>ii</a:t>
            </a:r>
            <a:r>
              <a:rPr lang="en-US" sz="2400" b="1" dirty="0"/>
              <a:t>. Chromatin is long </a:t>
            </a:r>
            <a:endParaRPr lang="en-US" sz="2400" b="1" dirty="0" smtClean="0"/>
          </a:p>
          <a:p>
            <a:pPr marL="2241550" lvl="4" indent="-412750">
              <a:buFont typeface="Wingdings" pitchFamily="2" charset="2"/>
              <a:buNone/>
            </a:pPr>
            <a:r>
              <a:rPr lang="en-US" sz="2400" b="1" dirty="0" smtClean="0"/>
              <a:t>				    </a:t>
            </a:r>
            <a:r>
              <a:rPr lang="en-US" sz="2400" b="1" dirty="0"/>
              <a:t>thin invisible DNA</a:t>
            </a:r>
          </a:p>
          <a:p>
            <a:pPr marL="2241550" lvl="4" indent="-412750">
              <a:buFont typeface="Wingdings" pitchFamily="2" charset="2"/>
              <a:buNone/>
            </a:pPr>
            <a:r>
              <a:rPr lang="en-US" sz="2400" b="1" dirty="0"/>
              <a:t>				</a:t>
            </a:r>
            <a:r>
              <a:rPr lang="en-US" sz="2400" b="1" dirty="0" smtClean="0"/>
              <a:t>iii</a:t>
            </a:r>
            <a:r>
              <a:rPr lang="en-US" sz="2400" b="1" dirty="0"/>
              <a:t>. Chromosomes are 	</a:t>
            </a:r>
            <a:endParaRPr lang="en-US" sz="2400" b="1" dirty="0" smtClean="0"/>
          </a:p>
          <a:p>
            <a:pPr marL="2241550" lvl="4" indent="-412750">
              <a:buFont typeface="Wingdings" pitchFamily="2" charset="2"/>
              <a:buNone/>
            </a:pPr>
            <a:r>
              <a:rPr lang="en-US" sz="2400" b="1" dirty="0" smtClean="0"/>
              <a:t>	</a:t>
            </a:r>
            <a:r>
              <a:rPr lang="en-US" sz="2400" b="1" dirty="0"/>
              <a:t>			     short </a:t>
            </a:r>
            <a:r>
              <a:rPr lang="en-US" sz="2400" b="1" dirty="0" smtClean="0"/>
              <a:t>fat condensed visible DNA</a:t>
            </a:r>
            <a:endParaRPr lang="en-US" sz="2400" b="1" dirty="0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19050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6132" name="Picture 4" descr="cellnucle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6098" y="2306408"/>
            <a:ext cx="3305907" cy="3093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196578" y="3420070"/>
            <a:ext cx="214313" cy="366118"/>
            <a:chOff x="1196578" y="3420070"/>
            <a:chExt cx="214313" cy="366118"/>
          </a:xfrm>
        </p:grpSpPr>
        <p:sp>
          <p:nvSpPr>
            <p:cNvPr id="5" name="SMARTInkAnnotation0"/>
            <p:cNvSpPr/>
            <p:nvPr/>
          </p:nvSpPr>
          <p:spPr>
            <a:xfrm>
              <a:off x="1196578" y="3420070"/>
              <a:ext cx="214313" cy="89298"/>
            </a:xfrm>
            <a:custGeom>
              <a:avLst/>
              <a:gdLst/>
              <a:ahLst/>
              <a:cxnLst/>
              <a:rect l="0" t="0" r="0" b="0"/>
              <a:pathLst>
                <a:path w="214313" h="89298">
                  <a:moveTo>
                    <a:pt x="0" y="89297"/>
                  </a:moveTo>
                  <a:lnTo>
                    <a:pt x="86365" y="46114"/>
                  </a:lnTo>
                  <a:lnTo>
                    <a:pt x="96272" y="41657"/>
                  </a:lnTo>
                  <a:lnTo>
                    <a:pt x="105853" y="37693"/>
                  </a:lnTo>
                  <a:lnTo>
                    <a:pt x="152098" y="19462"/>
                  </a:lnTo>
                  <a:lnTo>
                    <a:pt x="164899" y="14959"/>
                  </a:lnTo>
                  <a:lnTo>
                    <a:pt x="177401" y="10965"/>
                  </a:lnTo>
                  <a:lnTo>
                    <a:pt x="21431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1"/>
            <p:cNvSpPr/>
            <p:nvPr/>
          </p:nvSpPr>
          <p:spPr>
            <a:xfrm>
              <a:off x="1276945" y="3679031"/>
              <a:ext cx="62509" cy="107157"/>
            </a:xfrm>
            <a:custGeom>
              <a:avLst/>
              <a:gdLst/>
              <a:ahLst/>
              <a:cxnLst/>
              <a:rect l="0" t="0" r="0" b="0"/>
              <a:pathLst>
                <a:path w="62509" h="107157">
                  <a:moveTo>
                    <a:pt x="62508" y="0"/>
                  </a:moveTo>
                  <a:lnTo>
                    <a:pt x="48286" y="18962"/>
                  </a:lnTo>
                  <a:lnTo>
                    <a:pt x="36012" y="36209"/>
                  </a:lnTo>
                  <a:lnTo>
                    <a:pt x="29961" y="44975"/>
                  </a:lnTo>
                  <a:lnTo>
                    <a:pt x="24935" y="52804"/>
                  </a:lnTo>
                  <a:lnTo>
                    <a:pt x="20592" y="60007"/>
                  </a:lnTo>
                  <a:lnTo>
                    <a:pt x="16705" y="66794"/>
                  </a:lnTo>
                  <a:lnTo>
                    <a:pt x="9739" y="79626"/>
                  </a:lnTo>
                  <a:lnTo>
                    <a:pt x="6493" y="85826"/>
                  </a:lnTo>
                  <a:lnTo>
                    <a:pt x="4328" y="90952"/>
                  </a:lnTo>
                  <a:lnTo>
                    <a:pt x="2886" y="95361"/>
                  </a:lnTo>
                  <a:lnTo>
                    <a:pt x="0" y="1071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KNOW ABOUT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http://player.discoveryeducation.com/index.cfm?guidAssetId=BFC91911-31CF-4087-83EC-467B63CE052F&amp;blnFromSearch=1&amp;productcode=US</a:t>
            </a: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35634" y="181708"/>
            <a:ext cx="7772400" cy="5791200"/>
          </a:xfrm>
          <a:noFill/>
          <a:ln/>
        </p:spPr>
        <p:txBody>
          <a:bodyPr lIns="90487" tIns="44450" rIns="90487" bIns="44450"/>
          <a:lstStyle/>
          <a:p>
            <a:pPr lvl="1">
              <a:buFontTx/>
              <a:buNone/>
            </a:pPr>
            <a:r>
              <a:rPr lang="en-US" sz="4000" b="1" dirty="0"/>
              <a:t>NUCLEOLUS (in Nucleus)</a:t>
            </a:r>
            <a:endParaRPr lang="en-US" b="1" dirty="0"/>
          </a:p>
          <a:p>
            <a:pPr lvl="4">
              <a:buFont typeface="Wingdings" pitchFamily="2" charset="2"/>
              <a:buNone/>
            </a:pPr>
            <a:r>
              <a:rPr lang="en-US" sz="2800" b="1" dirty="0"/>
              <a:t>Controls cell reproduction and makes ribosomes which make proteins</a:t>
            </a:r>
            <a:r>
              <a:rPr lang="en-US" b="1" dirty="0"/>
              <a:t> </a:t>
            </a:r>
          </a:p>
          <a:p>
            <a:pPr lvl="4">
              <a:buFont typeface="Wingdings" pitchFamily="2" charset="2"/>
              <a:buNone/>
            </a:pPr>
            <a:endParaRPr lang="en-US" sz="800" b="1" dirty="0"/>
          </a:p>
          <a:p>
            <a:pPr lvl="3"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bg2"/>
              </a:solidFill>
            </a:endParaRPr>
          </a:p>
          <a:p>
            <a:pPr lvl="3">
              <a:buFontTx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013" y="2349304"/>
            <a:ext cx="3411682" cy="2687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236" y="2105648"/>
            <a:ext cx="2923380" cy="2962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91904" y="181708"/>
            <a:ext cx="8458200" cy="5791200"/>
          </a:xfrm>
          <a:noFill/>
          <a:ln/>
        </p:spPr>
        <p:txBody>
          <a:bodyPr lIns="90487" tIns="44450" rIns="90487" bIns="44450"/>
          <a:lstStyle/>
          <a:p>
            <a:pPr lvl="1">
              <a:buFontTx/>
              <a:buNone/>
            </a:pPr>
            <a:r>
              <a:rPr lang="en-US" sz="4000" b="1" dirty="0"/>
              <a:t>NUCLEAR  MEMBRANE</a:t>
            </a:r>
          </a:p>
          <a:p>
            <a:pPr lvl="1">
              <a:buFontTx/>
              <a:buNone/>
            </a:pPr>
            <a:r>
              <a:rPr lang="en-US" sz="4000" b="1" dirty="0"/>
              <a:t>(surrounds Nucleus)</a:t>
            </a:r>
            <a:endParaRPr lang="en-US" b="1" dirty="0"/>
          </a:p>
          <a:p>
            <a:pPr lvl="4">
              <a:buFont typeface="Wingdings" pitchFamily="2" charset="2"/>
              <a:buNone/>
            </a:pPr>
            <a:r>
              <a:rPr lang="en-US" sz="2800" b="1" dirty="0"/>
              <a:t>Controls what enters and leaves the nucleus</a:t>
            </a:r>
            <a:endParaRPr lang="en-US" b="1" dirty="0"/>
          </a:p>
          <a:p>
            <a:pPr lvl="4">
              <a:buFont typeface="Wingdings" pitchFamily="2" charset="2"/>
              <a:buNone/>
            </a:pPr>
            <a:endParaRPr lang="en-US" sz="800" b="1" dirty="0"/>
          </a:p>
          <a:p>
            <a:pPr lvl="3"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bg2"/>
              </a:solidFill>
            </a:endParaRPr>
          </a:p>
          <a:p>
            <a:pPr lvl="3">
              <a:buFontTx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65" y="2766646"/>
            <a:ext cx="41148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597" y="2772508"/>
            <a:ext cx="39624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52046" y="267286"/>
            <a:ext cx="8382000" cy="5486400"/>
          </a:xfrm>
          <a:noFill/>
          <a:ln/>
        </p:spPr>
        <p:txBody>
          <a:bodyPr lIns="90487" tIns="44450" rIns="90487" bIns="44450"/>
          <a:lstStyle/>
          <a:p>
            <a:pPr>
              <a:buFont typeface="Wingdings" pitchFamily="2" charset="2"/>
              <a:buNone/>
            </a:pPr>
            <a:r>
              <a:rPr lang="en-US" sz="4000" b="1" dirty="0"/>
              <a:t>VACUOLES – “storage boxes</a:t>
            </a:r>
            <a:r>
              <a:rPr lang="en-US" sz="4000" b="1" dirty="0" smtClean="0"/>
              <a:t>” (</a:t>
            </a:r>
            <a:r>
              <a:rPr lang="en-US" sz="4000" b="1" dirty="0"/>
              <a:t>bubbles</a:t>
            </a:r>
            <a:r>
              <a:rPr lang="en-US" sz="4000" b="1" dirty="0" smtClean="0"/>
              <a:t>)</a:t>
            </a:r>
          </a:p>
          <a:p>
            <a:pPr marL="742950" indent="-742950">
              <a:buFont typeface="Wingdings" pitchFamily="2" charset="2"/>
              <a:buAutoNum type="alphaLcPeriod"/>
            </a:pPr>
            <a:r>
              <a:rPr lang="en-US" sz="4000" b="1" dirty="0" smtClean="0"/>
              <a:t>Storage </a:t>
            </a:r>
            <a:r>
              <a:rPr lang="en-US" sz="4000" b="1" dirty="0"/>
              <a:t>of food and water, 		wastes and </a:t>
            </a:r>
            <a:r>
              <a:rPr lang="en-US" sz="4000" b="1" dirty="0" smtClean="0"/>
              <a:t>enzymes</a:t>
            </a:r>
          </a:p>
          <a:p>
            <a:pPr marL="914400" lvl="1" indent="-514350"/>
            <a:r>
              <a:rPr lang="en-US" sz="2800" b="1" dirty="0" smtClean="0"/>
              <a:t> </a:t>
            </a:r>
            <a:r>
              <a:rPr lang="en-US" sz="2800" b="1" dirty="0"/>
              <a:t>Animal cells have many </a:t>
            </a:r>
            <a:r>
              <a:rPr lang="en-US" sz="2800" b="1" dirty="0" smtClean="0"/>
              <a:t>small ones </a:t>
            </a:r>
            <a:r>
              <a:rPr lang="en-US" sz="2800" b="1" dirty="0"/>
              <a:t>while plant cells have one </a:t>
            </a:r>
            <a:r>
              <a:rPr lang="en-US" sz="2800" b="1" dirty="0" smtClean="0"/>
              <a:t>large </a:t>
            </a:r>
            <a:r>
              <a:rPr lang="en-US" sz="2800" b="1" dirty="0"/>
              <a:t>one</a:t>
            </a:r>
            <a:r>
              <a:rPr lang="en-US" b="1" dirty="0"/>
              <a:t> </a:t>
            </a:r>
          </a:p>
          <a:p>
            <a:pPr lvl="1"/>
            <a:endParaRPr lang="en-US" sz="1600" b="1" u="sng" dirty="0"/>
          </a:p>
          <a:p>
            <a:pPr lvl="1"/>
            <a:endParaRPr lang="en-US" sz="1600" b="1" u="sng" dirty="0"/>
          </a:p>
          <a:p>
            <a:pPr lvl="1"/>
            <a:endParaRPr lang="en-US" sz="1600" b="1" u="sng" dirty="0">
              <a:solidFill>
                <a:schemeClr val="accent1"/>
              </a:solidFill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6284742" y="3540516"/>
            <a:ext cx="1828800" cy="1995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325" name="Picture 5" descr="Plant vacuo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864" y="3628291"/>
            <a:ext cx="2917149" cy="1914379"/>
          </a:xfrm>
          <a:prstGeom prst="rect">
            <a:avLst/>
          </a:prstGeom>
          <a:noFill/>
        </p:spPr>
      </p:pic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678766" y="3716215"/>
            <a:ext cx="1758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dirty="0">
                <a:solidFill>
                  <a:schemeClr val="bg1"/>
                </a:solidFill>
                <a:latin typeface="Times"/>
              </a:rPr>
              <a:t>Plant Vacuole</a:t>
            </a: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187" y="2893256"/>
            <a:ext cx="2362200" cy="1766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837613" cy="457200"/>
          </a:xfrm>
          <a:noFill/>
          <a:ln/>
        </p:spPr>
        <p:txBody>
          <a:bodyPr lIns="91435" tIns="45718" rIns="91435" bIns="45718" anchor="t">
            <a:normAutofit fontScale="90000"/>
          </a:bodyPr>
          <a:lstStyle/>
          <a:p>
            <a:pPr>
              <a:tabLst>
                <a:tab pos="1028700" algn="l"/>
              </a:tabLst>
            </a:pPr>
            <a:r>
              <a:rPr lang="en-US" sz="2400" u="sng">
                <a:solidFill>
                  <a:schemeClr val="tx1"/>
                </a:solidFill>
                <a:effectLst/>
              </a:rPr>
              <a:t>Golgi Apparatus</a:t>
            </a:r>
            <a:br>
              <a:rPr lang="en-US" sz="2400" u="sng">
                <a:solidFill>
                  <a:schemeClr val="tx1"/>
                </a:solidFill>
                <a:effectLst/>
              </a:rPr>
            </a:br>
            <a:r>
              <a:rPr lang="en-US" sz="2400">
                <a:solidFill>
                  <a:schemeClr val="tx1"/>
                </a:solidFill>
                <a:effectLst/>
              </a:rPr>
              <a:t>Responsible for shipping, packaging products of the ER</a:t>
            </a:r>
            <a:br>
              <a:rPr lang="en-US" sz="2400">
                <a:solidFill>
                  <a:schemeClr val="tx1"/>
                </a:solidFill>
                <a:effectLst/>
              </a:rPr>
            </a:br>
            <a:endParaRPr lang="en-US" sz="2400">
              <a:solidFill>
                <a:schemeClr val="tx1"/>
              </a:solidFill>
              <a:effectLst/>
            </a:endParaRPr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 flipH="1">
            <a:off x="0" y="12954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8978900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u="sng">
                <a:effectLst/>
              </a:rPr>
              <a:t>Mitochondria</a:t>
            </a:r>
          </a:p>
        </p:txBody>
      </p:sp>
      <p:sp>
        <p:nvSpPr>
          <p:cNvPr id="16486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43132" y="1375116"/>
            <a:ext cx="8229600" cy="4525963"/>
          </a:xfrm>
          <a:solidFill>
            <a:schemeClr val="tx1">
              <a:lumMod val="75000"/>
              <a:lumOff val="25000"/>
            </a:schemeClr>
          </a:solidFill>
          <a:ln/>
        </p:spPr>
        <p:txBody>
          <a:bodyPr/>
          <a:lstStyle/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POWERHOUSE of the cell</a:t>
            </a:r>
          </a:p>
          <a:p>
            <a:r>
              <a:rPr lang="en-US" dirty="0">
                <a:effectLst/>
              </a:rPr>
              <a:t>Where Cellular Respiration occurs (breaking down of food)</a:t>
            </a:r>
          </a:p>
          <a:p>
            <a:r>
              <a:rPr lang="en-US" dirty="0">
                <a:effectLst/>
              </a:rPr>
              <a:t>Where ATP is made</a:t>
            </a:r>
          </a:p>
          <a:p>
            <a:r>
              <a:rPr lang="en-US" dirty="0">
                <a:effectLst/>
              </a:rPr>
              <a:t>Lots of folds “</a:t>
            </a:r>
            <a:r>
              <a:rPr lang="en-US" dirty="0" err="1">
                <a:effectLst/>
              </a:rPr>
              <a:t>cristae</a:t>
            </a:r>
            <a:r>
              <a:rPr lang="en-US" dirty="0">
                <a:effectLst/>
              </a:rPr>
              <a:t>” for greater surface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sz="1800">
                <a:solidFill>
                  <a:schemeClr val="tx1"/>
                </a:solidFill>
              </a:rPr>
              <a:t>Figure 7.17  The mitochondrion, site of cellular respiration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981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22" y="381001"/>
            <a:ext cx="7894027" cy="6130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457200"/>
            <a:ext cx="7847013" cy="762000"/>
          </a:xfrm>
          <a:noFill/>
          <a:ln/>
        </p:spPr>
        <p:txBody>
          <a:bodyPr lIns="91435" tIns="45718" rIns="91435" bIns="45718" anchor="t">
            <a:normAutofit fontScale="90000"/>
          </a:bodyPr>
          <a:lstStyle/>
          <a:p>
            <a:pPr>
              <a:tabLst>
                <a:tab pos="1028700" algn="l"/>
              </a:tabLst>
            </a:pPr>
            <a:r>
              <a:rPr lang="en-US" sz="4000" dirty="0">
                <a:solidFill>
                  <a:schemeClr val="bg1"/>
                </a:solidFill>
                <a:effectLst/>
              </a:rPr>
              <a:t>RIBOSOMES:</a:t>
            </a:r>
            <a:br>
              <a:rPr lang="en-US" sz="4000" dirty="0">
                <a:solidFill>
                  <a:schemeClr val="bg1"/>
                </a:solidFill>
                <a:effectLst/>
              </a:rPr>
            </a:b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 flipH="1">
            <a:off x="0" y="23622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2038643"/>
            <a:ext cx="8978900" cy="3703638"/>
          </a:xfrm>
          <a:prstGeom prst="rect">
            <a:avLst/>
          </a:prstGeom>
          <a:noFill/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600200" y="1219200"/>
            <a:ext cx="6096000" cy="641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TheSansMonoCon-7 Bold" charset="0"/>
              </a:rPr>
              <a:t>Site for protein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sz="2000">
                <a:solidFill>
                  <a:schemeClr val="tx1"/>
                </a:solidFill>
              </a:rPr>
              <a:t>Figure 7.11  Endoplasmic reticulum (ER)</a:t>
            </a:r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 flipH="1">
            <a:off x="0" y="685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3709988" cy="6019800"/>
          </a:xfrm>
          <a:prstGeom prst="rect">
            <a:avLst/>
          </a:prstGeom>
          <a:noFill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2895600" cy="43640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chemeClr val="bg1"/>
                </a:solidFill>
                <a:latin typeface="TheSansMonoCon-7 Bold" charset="0"/>
              </a:rPr>
              <a:t>ER:</a:t>
            </a:r>
            <a:r>
              <a:rPr lang="en-US" sz="2800" dirty="0">
                <a:solidFill>
                  <a:schemeClr val="bg1"/>
                </a:solidFill>
                <a:latin typeface="TheSansMonoCon-7 Bold" charset="0"/>
              </a:rPr>
              <a:t>  synthesizes products for the cell.</a:t>
            </a:r>
          </a:p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chemeClr val="bg1"/>
                </a:solidFill>
                <a:latin typeface="TheSansMonoCon-7 Bold" charset="0"/>
              </a:rPr>
              <a:t>Smooth ER:</a:t>
            </a:r>
            <a:r>
              <a:rPr lang="en-US" sz="2800" dirty="0">
                <a:solidFill>
                  <a:schemeClr val="bg1"/>
                </a:solidFill>
                <a:latin typeface="TheSansMonoCon-7 Bold" charset="0"/>
              </a:rPr>
              <a:t>  Contains no ribosomes</a:t>
            </a:r>
          </a:p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chemeClr val="bg1"/>
                </a:solidFill>
                <a:latin typeface="TheSansMonoCon-7 Bold" charset="0"/>
              </a:rPr>
              <a:t>Rough ER:</a:t>
            </a:r>
            <a:r>
              <a:rPr lang="en-US" sz="2800" dirty="0">
                <a:solidFill>
                  <a:schemeClr val="bg1"/>
                </a:solidFill>
                <a:latin typeface="TheSansMonoCon-7 Bold" charset="0"/>
              </a:rPr>
              <a:t>  Contains ribosomes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397375" y="3246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U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397375" y="3246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U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4397375" y="3246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b="1"/>
              <a:t>U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397375" y="32464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b="1" dirty="0"/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762000"/>
            <a:ext cx="8153400" cy="5562600"/>
          </a:xfrm>
          <a:noFill/>
          <a:ln/>
        </p:spPr>
        <p:txBody>
          <a:bodyPr lIns="90487" tIns="44450" rIns="90487" bIns="44450"/>
          <a:lstStyle/>
          <a:p>
            <a:pPr algn="ctr">
              <a:buFont typeface="Wingdings" pitchFamily="2" charset="2"/>
              <a:buNone/>
            </a:pPr>
            <a:r>
              <a:rPr lang="en-US" sz="6000" b="1"/>
              <a:t>ORGANELLES </a:t>
            </a:r>
          </a:p>
          <a:p>
            <a:pPr algn="ctr">
              <a:buFont typeface="Wingdings" pitchFamily="2" charset="2"/>
              <a:buNone/>
            </a:pPr>
            <a:r>
              <a:rPr lang="en-US" sz="6000" b="1"/>
              <a:t>FOUND IN</a:t>
            </a:r>
          </a:p>
          <a:p>
            <a:pPr algn="ctr">
              <a:buFont typeface="Wingdings" pitchFamily="2" charset="2"/>
              <a:buNone/>
            </a:pPr>
            <a:r>
              <a:rPr lang="en-US" sz="6000" b="1"/>
              <a:t>ONLY </a:t>
            </a:r>
          </a:p>
          <a:p>
            <a:pPr algn="ctr">
              <a:buFont typeface="Wingdings" pitchFamily="2" charset="2"/>
              <a:buNone/>
            </a:pPr>
            <a:r>
              <a:rPr lang="en-US" sz="6000" b="1"/>
              <a:t>ANIMAL CELLS</a:t>
            </a:r>
            <a:endParaRPr lang="en-US" sz="4000" b="1"/>
          </a:p>
          <a:p>
            <a:pPr>
              <a:buFont typeface="Wingdings" pitchFamily="2" charset="2"/>
              <a:buNone/>
            </a:pPr>
            <a:endParaRPr lang="en-US" b="1" u="sng">
              <a:solidFill>
                <a:schemeClr val="accent1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sz="2000" b="1">
              <a:solidFill>
                <a:schemeClr val="accent1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838200"/>
            <a:ext cx="7620000" cy="4114800"/>
          </a:xfrm>
          <a:noFill/>
          <a:ln/>
        </p:spPr>
        <p:txBody>
          <a:bodyPr lIns="90487" tIns="44450" rIns="90487" bIns="44450"/>
          <a:lstStyle/>
          <a:p>
            <a:pPr lvl="2">
              <a:buFont typeface="Wingdings" pitchFamily="2" charset="2"/>
              <a:buNone/>
            </a:pPr>
            <a:endParaRPr lang="en-US" sz="900" b="1" dirty="0">
              <a:solidFill>
                <a:schemeClr val="accent1"/>
              </a:solidFill>
            </a:endParaRPr>
          </a:p>
          <a:p>
            <a:pPr lvl="1">
              <a:buFontTx/>
              <a:buNone/>
            </a:pPr>
            <a:r>
              <a:rPr lang="en-US" sz="3200" b="1" dirty="0"/>
              <a:t>ANIMAL CELLS ONLY</a:t>
            </a:r>
          </a:p>
          <a:p>
            <a:pPr lvl="1">
              <a:buFontTx/>
              <a:buNone/>
            </a:pPr>
            <a:r>
              <a:rPr lang="en-US" sz="3200" b="1" dirty="0"/>
              <a:t> </a:t>
            </a:r>
            <a:r>
              <a:rPr lang="en-US" sz="3200" b="1" u="sng" dirty="0"/>
              <a:t>CENTRIOLE</a:t>
            </a:r>
            <a:endParaRPr lang="en-US" sz="2400" b="1" u="sng" dirty="0"/>
          </a:p>
          <a:p>
            <a:pPr lvl="2"/>
            <a:r>
              <a:rPr lang="en-US" sz="2800" b="1" dirty="0"/>
              <a:t>Small part of animal cell that helps in cell division</a:t>
            </a:r>
            <a:r>
              <a:rPr lang="en-US" sz="2000" b="1" dirty="0"/>
              <a:t> </a:t>
            </a:r>
            <a:endParaRPr lang="en-US" sz="2000" b="1" u="sng" dirty="0"/>
          </a:p>
          <a:p>
            <a:pPr lvl="2">
              <a:buFont typeface="Wingdings" pitchFamily="2" charset="2"/>
              <a:buNone/>
            </a:pPr>
            <a:endParaRPr lang="en-US" sz="1800" b="1" dirty="0"/>
          </a:p>
          <a:p>
            <a:pPr lvl="2">
              <a:buFont typeface="Wingdings" pitchFamily="2" charset="2"/>
              <a:buNone/>
            </a:pP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190467" name="Picture 3" descr="centrio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0425" y="3232150"/>
            <a:ext cx="2987675" cy="22050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UNICELLULAR OR MULTICELLULAR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Unicellular</a:t>
            </a:r>
          </a:p>
          <a:p>
            <a:pPr lvl="1"/>
            <a:r>
              <a:rPr lang="en-US" dirty="0" smtClean="0"/>
              <a:t>Organism with only 1 cell</a:t>
            </a:r>
          </a:p>
          <a:p>
            <a:pPr lvl="1"/>
            <a:r>
              <a:rPr lang="en-US" dirty="0" smtClean="0"/>
              <a:t>Bacteria, some protists</a:t>
            </a:r>
          </a:p>
          <a:p>
            <a:r>
              <a:rPr lang="en-US" dirty="0" smtClean="0"/>
              <a:t>Multicellular</a:t>
            </a:r>
          </a:p>
          <a:p>
            <a:pPr lvl="1"/>
            <a:r>
              <a:rPr lang="en-US" dirty="0" smtClean="0"/>
              <a:t>Made of many cells</a:t>
            </a:r>
          </a:p>
          <a:p>
            <a:pPr lvl="1"/>
            <a:r>
              <a:rPr lang="en-US" dirty="0" smtClean="0"/>
              <a:t>Some protists, fungi, plants, </a:t>
            </a:r>
          </a:p>
          <a:p>
            <a:pPr lvl="1">
              <a:buNone/>
            </a:pPr>
            <a:r>
              <a:rPr lang="en-US" dirty="0" smtClean="0"/>
              <a:t>	animals</a:t>
            </a:r>
            <a:endParaRPr lang="en-US" dirty="0"/>
          </a:p>
        </p:txBody>
      </p:sp>
      <p:pic>
        <p:nvPicPr>
          <p:cNvPr id="29698" name="Picture 2" descr="http://163.16.28.248/bio/activelearner/44/images/ch44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887" y="1408045"/>
            <a:ext cx="2990224" cy="22758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9700" name="Picture 4" descr="http://www.agricultureinformation.com/mag/wp-content/uploads/2008/12/mushroom-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7008" y="3947283"/>
            <a:ext cx="2975020" cy="22312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Line 3"/>
          <p:cNvSpPr>
            <a:spLocks noChangeShapeType="1"/>
          </p:cNvSpPr>
          <p:nvPr/>
        </p:nvSpPr>
        <p:spPr bwMode="auto">
          <a:xfrm flipH="1">
            <a:off x="0" y="16002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600200"/>
            <a:ext cx="9010650" cy="3751263"/>
          </a:xfrm>
          <a:prstGeom prst="rect">
            <a:avLst/>
          </a:prstGeom>
          <a:noFill/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848600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chemeClr val="bg1"/>
                </a:solidFill>
                <a:latin typeface="TheSansMonoCon-7 Bold" charset="0"/>
              </a:rPr>
              <a:t>LYSOSOME:</a:t>
            </a:r>
            <a:r>
              <a:rPr lang="en-US" sz="2400" dirty="0">
                <a:solidFill>
                  <a:schemeClr val="bg1"/>
                </a:solidFill>
                <a:latin typeface="TheSansMonoCon-7 Bold" charset="0"/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heSansMonoCon-7 Bold" charset="0"/>
              </a:rPr>
              <a:t>Digests old worn out particles and/or 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14400"/>
            <a:ext cx="7772400" cy="4419600"/>
          </a:xfrm>
          <a:noFill/>
          <a:ln/>
        </p:spPr>
        <p:txBody>
          <a:bodyPr lIns="90487" tIns="44450" rIns="90487" bIns="44450"/>
          <a:lstStyle/>
          <a:p>
            <a:pPr algn="ctr">
              <a:buFont typeface="Wingdings" pitchFamily="2" charset="2"/>
              <a:buNone/>
            </a:pPr>
            <a:r>
              <a:rPr lang="en-US" sz="6000" b="1"/>
              <a:t>ORGANELLES FOUND IN</a:t>
            </a:r>
          </a:p>
          <a:p>
            <a:pPr algn="ctr">
              <a:buFont typeface="Wingdings" pitchFamily="2" charset="2"/>
              <a:buNone/>
            </a:pPr>
            <a:r>
              <a:rPr lang="en-US" sz="6000" b="1"/>
              <a:t>ONLY </a:t>
            </a:r>
          </a:p>
          <a:p>
            <a:pPr algn="ctr">
              <a:buFont typeface="Wingdings" pitchFamily="2" charset="2"/>
              <a:buNone/>
            </a:pPr>
            <a:r>
              <a:rPr lang="en-US" sz="6000" b="1"/>
              <a:t>PLANT CELLS</a:t>
            </a:r>
            <a:endParaRPr lang="en-US" sz="4000" b="1"/>
          </a:p>
          <a:p>
            <a:pPr>
              <a:buFont typeface="Wingdings" pitchFamily="2" charset="2"/>
              <a:buNone/>
            </a:pPr>
            <a:endParaRPr lang="en-US" sz="900" b="1" u="sng"/>
          </a:p>
          <a:p>
            <a:pPr lvl="1"/>
            <a:endParaRPr lang="en-US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ellwal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609600"/>
            <a:ext cx="4648200" cy="5562600"/>
          </a:xfrm>
          <a:noFill/>
          <a:ln/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86397" y="4623582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Cell Wall</a:t>
            </a:r>
          </a:p>
        </p:txBody>
      </p:sp>
      <p:sp>
        <p:nvSpPr>
          <p:cNvPr id="136196" name="Line 4"/>
          <p:cNvSpPr>
            <a:spLocks noChangeShapeType="1"/>
          </p:cNvSpPr>
          <p:nvPr/>
        </p:nvSpPr>
        <p:spPr bwMode="auto">
          <a:xfrm flipV="1">
            <a:off x="2667000" y="4572000"/>
            <a:ext cx="1752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3048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"/>
              </a:rPr>
              <a:t>Another boundary that surrounds the plasma membrane.</a:t>
            </a:r>
            <a:br>
              <a:rPr lang="en-US" sz="2400" dirty="0">
                <a:solidFill>
                  <a:schemeClr val="bg1"/>
                </a:solidFill>
                <a:latin typeface="Times"/>
              </a:rPr>
            </a:br>
            <a:r>
              <a:rPr lang="en-US" sz="2400" dirty="0">
                <a:solidFill>
                  <a:schemeClr val="bg1"/>
                </a:solidFill>
                <a:latin typeface="Times"/>
              </a:rPr>
              <a:t>It is INFLEXIBLE.</a:t>
            </a:r>
            <a:br>
              <a:rPr lang="en-US" sz="2400" dirty="0">
                <a:solidFill>
                  <a:schemeClr val="bg1"/>
                </a:solidFill>
                <a:latin typeface="Times"/>
              </a:rPr>
            </a:br>
            <a:r>
              <a:rPr lang="en-US" sz="2400" dirty="0">
                <a:solidFill>
                  <a:schemeClr val="bg1"/>
                </a:solidFill>
                <a:latin typeface="Times"/>
              </a:rPr>
              <a:t>Found only in PLANT cells, fungi and some protists.</a:t>
            </a:r>
            <a:br>
              <a:rPr lang="en-US" sz="2400" dirty="0">
                <a:solidFill>
                  <a:schemeClr val="bg1"/>
                </a:solidFill>
                <a:latin typeface="Times"/>
              </a:rPr>
            </a:br>
            <a:r>
              <a:rPr lang="en-US" sz="2400" dirty="0">
                <a:solidFill>
                  <a:schemeClr val="bg1"/>
                </a:solidFill>
                <a:latin typeface="Times"/>
              </a:rPr>
              <a:t>Contains cellulose and chitin to give it support.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  <p:bldP spid="13619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Line 3"/>
          <p:cNvSpPr>
            <a:spLocks noChangeShapeType="1"/>
          </p:cNvSpPr>
          <p:nvPr/>
        </p:nvSpPr>
        <p:spPr bwMode="auto">
          <a:xfrm flipH="1">
            <a:off x="0" y="16002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 r="1709"/>
          <a:stretch>
            <a:fillRect/>
          </a:stretch>
        </p:blipFill>
        <p:spPr bwMode="auto">
          <a:xfrm>
            <a:off x="228600" y="1676400"/>
            <a:ext cx="8763000" cy="4632325"/>
          </a:xfrm>
          <a:prstGeom prst="rect">
            <a:avLst/>
          </a:prstGeom>
          <a:noFill/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648200" y="228600"/>
            <a:ext cx="4343400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TheSansMonoCon-7 Bold" charset="0"/>
              </a:rPr>
              <a:t>ONLY FOUND  IN AUTOTROPHS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TheSansMonoCon-7 Bold" charset="0"/>
              </a:rPr>
              <a:t>SITE OF PHOTOSYNTHESIS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TheSansMonoCon-7 Bold" charset="0"/>
              </a:rPr>
              <a:t>MAKES CHEMICAL ENERGY</a:t>
            </a:r>
            <a:br>
              <a:rPr lang="en-US" sz="2400" dirty="0">
                <a:solidFill>
                  <a:schemeClr val="bg1"/>
                </a:solidFill>
                <a:latin typeface="TheSansMonoCon-7 Bold" charset="0"/>
              </a:rPr>
            </a:br>
            <a:r>
              <a:rPr lang="en-US" sz="2400" dirty="0">
                <a:solidFill>
                  <a:schemeClr val="bg1"/>
                </a:solidFill>
                <a:latin typeface="TheSansMonoCon-7 Bold" charset="0"/>
              </a:rPr>
              <a:t> FROM LIGHT ENERGY           (glucose from the sun)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81000" y="3048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CHLOROPLASTS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Cellular Structures for Support</a:t>
            </a:r>
          </a:p>
        </p:txBody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8163" y="2049463"/>
            <a:ext cx="8067675" cy="4019550"/>
          </a:xfrm>
          <a:noFill/>
          <a:ln/>
        </p:spPr>
        <p:txBody>
          <a:bodyPr/>
          <a:lstStyle/>
          <a:p>
            <a:r>
              <a:rPr lang="en-US" dirty="0"/>
              <a:t>Microtubules: </a:t>
            </a:r>
          </a:p>
          <a:p>
            <a:pPr lvl="2"/>
            <a:r>
              <a:rPr lang="en-US" dirty="0"/>
              <a:t>cell motility (as cilia or flagella)</a:t>
            </a:r>
          </a:p>
          <a:p>
            <a:pPr lvl="2"/>
            <a:r>
              <a:rPr lang="en-US" dirty="0"/>
              <a:t>cell shape</a:t>
            </a:r>
          </a:p>
          <a:p>
            <a:r>
              <a:rPr lang="en-US" dirty="0"/>
              <a:t>Microfilaments:</a:t>
            </a:r>
          </a:p>
          <a:p>
            <a:pPr lvl="2"/>
            <a:r>
              <a:rPr lang="en-US" dirty="0"/>
              <a:t>Maintenance of cell shape and changes in shape</a:t>
            </a:r>
          </a:p>
          <a:p>
            <a:pPr lvl="2"/>
            <a:r>
              <a:rPr lang="en-US" dirty="0"/>
              <a:t>Cell motility (as pseudopodia)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sz="2000">
                <a:solidFill>
                  <a:schemeClr val="tx1"/>
                </a:solidFill>
              </a:rPr>
              <a:t>Figure 7.20  The cytoskeleton</a:t>
            </a:r>
          </a:p>
        </p:txBody>
      </p:sp>
      <p:sp>
        <p:nvSpPr>
          <p:cNvPr id="121859" name="Line 3"/>
          <p:cNvSpPr>
            <a:spLocks noChangeShapeType="1"/>
          </p:cNvSpPr>
          <p:nvPr/>
        </p:nvSpPr>
        <p:spPr bwMode="auto">
          <a:xfrm flipH="1">
            <a:off x="0" y="5334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802438" cy="594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ORGANELLES FOR MOVEMENT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2049463"/>
            <a:ext cx="8067675" cy="4019550"/>
          </a:xfrm>
          <a:noFill/>
          <a:ln/>
        </p:spPr>
        <p:txBody>
          <a:bodyPr/>
          <a:lstStyle/>
          <a:p>
            <a:r>
              <a:rPr lang="en-US" u="sng"/>
              <a:t>Cilia:</a:t>
            </a:r>
            <a:r>
              <a:rPr lang="en-US"/>
              <a:t>  tiny hairlike particles that beat against each other to propel the organism.</a:t>
            </a:r>
          </a:p>
          <a:p>
            <a:r>
              <a:rPr lang="en-US" u="sng"/>
              <a:t>Flagella:</a:t>
            </a:r>
            <a:r>
              <a:rPr lang="en-US"/>
              <a:t>  long whip-like tail that propels the organism.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sz="2000">
                <a:solidFill>
                  <a:schemeClr val="tx1"/>
                </a:solidFill>
              </a:rPr>
              <a:t>Figure 7.23  A comparison of the beating of flagella and cilia</a:t>
            </a:r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 flipH="1">
            <a:off x="0" y="685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10600" cy="602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altLang="en-US" sz="2000">
                <a:solidFill>
                  <a:schemeClr val="tx1"/>
                </a:solidFill>
              </a:rPr>
              <a:t>Figure 7.23x  Sea urchin sperm</a:t>
            </a:r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 flipH="1">
            <a:off x="0" y="8382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25" y="914400"/>
            <a:ext cx="521176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sz="2000">
                <a:solidFill>
                  <a:schemeClr val="tx1"/>
                </a:solidFill>
              </a:rPr>
              <a:t>Figure 7.7  Overview of an animal cell</a:t>
            </a:r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 flipH="1">
            <a:off x="0" y="5334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895985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ABOUT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TECHNOLOGICAL DEVELOPMENT LED TO THE DISCOVERY OF CELLS, THEIR STRUCTURE AND THEIR FUNCTION?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sz="2000">
                <a:solidFill>
                  <a:schemeClr val="tx1"/>
                </a:solidFill>
              </a:rPr>
              <a:t>Figure 7.8  Overview of a plant cell</a:t>
            </a:r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 flipH="1">
            <a:off x="0" y="4572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890000" cy="630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6020873" cy="4525963"/>
          </a:xfrm>
        </p:spPr>
        <p:txBody>
          <a:bodyPr/>
          <a:lstStyle/>
          <a:p>
            <a:r>
              <a:rPr lang="en-US" dirty="0" smtClean="0"/>
              <a:t>ROBERT HOOKE  (1665)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Studied non-living cork with an early compound microscope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Named empty chambers “cells”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http://askabiologist.asu.edu/sites/default/files/resources/articles/cells/hookec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2317" y="4245734"/>
            <a:ext cx="2356832" cy="2224849"/>
          </a:xfrm>
          <a:prstGeom prst="rect">
            <a:avLst/>
          </a:prstGeom>
          <a:noFill/>
        </p:spPr>
      </p:pic>
      <p:pic>
        <p:nvPicPr>
          <p:cNvPr id="2050" name="Picture 2" descr="http://www.edu365.cat/aulanet/comsoc/persones_tecniques/Robert_Hooke_archivos/Robert_Hoo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511" y="1305908"/>
            <a:ext cx="2538032" cy="286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Magnify images by focusing light or images</a:t>
            </a:r>
          </a:p>
          <a:p>
            <a:pPr lvl="1"/>
            <a:r>
              <a:rPr lang="en-US" dirty="0" smtClean="0"/>
              <a:t>Light microscope</a:t>
            </a:r>
          </a:p>
          <a:p>
            <a:pPr lvl="1"/>
            <a:r>
              <a:rPr lang="en-US" dirty="0" smtClean="0"/>
              <a:t>Electron microscope</a:t>
            </a:r>
          </a:p>
          <a:p>
            <a:r>
              <a:rPr lang="en-US" dirty="0" smtClean="0"/>
              <a:t>Compound Light Microscope</a:t>
            </a:r>
          </a:p>
          <a:p>
            <a:pPr lvl="1"/>
            <a:r>
              <a:rPr lang="en-US" dirty="0" smtClean="0"/>
              <a:t>Uses light and two lenses</a:t>
            </a:r>
          </a:p>
          <a:p>
            <a:pPr lvl="2"/>
            <a:r>
              <a:rPr lang="en-US" dirty="0" smtClean="0"/>
              <a:t>Objective lens</a:t>
            </a:r>
          </a:p>
          <a:p>
            <a:pPr lvl="2"/>
            <a:r>
              <a:rPr lang="en-US" dirty="0" smtClean="0"/>
              <a:t>Ocular lens</a:t>
            </a:r>
            <a:endParaRPr lang="en-US" dirty="0"/>
          </a:p>
        </p:txBody>
      </p:sp>
      <p:pic>
        <p:nvPicPr>
          <p:cNvPr id="19458" name="Picture 2" descr="http://www.veterinarymicroscopes.com/images/productsnew/005a000m-m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2134159"/>
            <a:ext cx="1668395" cy="2504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http://www.kuhnphoto.com/gallery/biology/microscopic/px9-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1115" y="4757446"/>
            <a:ext cx="211455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microscopes</a:t>
            </a:r>
          </a:p>
          <a:p>
            <a:pPr lvl="1"/>
            <a:r>
              <a:rPr lang="en-US" dirty="0" smtClean="0"/>
              <a:t>viruses, DNA molecules</a:t>
            </a:r>
          </a:p>
          <a:p>
            <a:pPr lvl="1"/>
            <a:r>
              <a:rPr lang="en-US" dirty="0" smtClean="0"/>
              <a:t>Transmission Electron Microscopes</a:t>
            </a:r>
          </a:p>
          <a:p>
            <a:pPr lvl="2"/>
            <a:r>
              <a:rPr lang="en-US" dirty="0" smtClean="0"/>
              <a:t>Flat 2D images</a:t>
            </a:r>
          </a:p>
          <a:p>
            <a:pPr lvl="1"/>
            <a:r>
              <a:rPr lang="en-US" dirty="0" smtClean="0"/>
              <a:t>Scanning Electron Microscopes</a:t>
            </a:r>
          </a:p>
          <a:p>
            <a:pPr lvl="2"/>
            <a:r>
              <a:rPr lang="en-US" dirty="0" smtClean="0"/>
              <a:t>3D images</a:t>
            </a:r>
          </a:p>
          <a:p>
            <a:pPr lvl="2"/>
            <a:endParaRPr lang="en-US" dirty="0"/>
          </a:p>
        </p:txBody>
      </p:sp>
      <p:pic>
        <p:nvPicPr>
          <p:cNvPr id="23554" name="Picture 2" descr="A colored transmission electron micrograph of a mammalian tissue culture cell, showing the nucleus (red), nucleolus (orange), and cytoplasm (blue)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349" y="1355272"/>
            <a:ext cx="1840292" cy="221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A scanning electron microscope picture of a nerve ending. It has been broken open to reveal vesicles (orange and blue) containing chemicals used to pass messages in the nervous system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629" y="3825025"/>
            <a:ext cx="2497914" cy="1991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ABOUT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TECHNOLOGY ADVANCES, WHAT DOES THAT DO FOR THE STUDY OF CELLS?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All living things are made up of cells.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Cells are the basic unit of structure and function in living things.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News cells are produced from existing cells.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31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F4904B3E-EF2D-4554-97AD-9BAF6453C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72A559-E768-4B26-8AAA-64AA253D4C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3CFD52-F649-4E9F-B070-4C757779A8A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TP030003158</Template>
  <TotalTime>140</TotalTime>
  <Words>658</Words>
  <Application>Microsoft Office PowerPoint</Application>
  <PresentationFormat>On-screen Show (4:3)</PresentationFormat>
  <Paragraphs>185</Paragraphs>
  <Slides>40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TP030003158</vt:lpstr>
      <vt:lpstr>CELL STRUCTURE &amp; FUNCTION</vt:lpstr>
      <vt:lpstr>WHAT DO YOU KNOW ABOUT CELLS?</vt:lpstr>
      <vt:lpstr>UNICELLULAR OR MULTICELLULAR</vt:lpstr>
      <vt:lpstr>HOW DO WE KNOW ABOUT CELLS?</vt:lpstr>
      <vt:lpstr>DISCOVERY OF THE CELL</vt:lpstr>
      <vt:lpstr>MICROSCOPE</vt:lpstr>
      <vt:lpstr>MICROSCOPES</vt:lpstr>
      <vt:lpstr>HOW DO WE KNOW ABOUT CELLS?</vt:lpstr>
      <vt:lpstr>CELL THEORY</vt:lpstr>
      <vt:lpstr>PROKARYOTES &amp; EUKARYOTES</vt:lpstr>
      <vt:lpstr>Slide 11</vt:lpstr>
      <vt:lpstr>Hmmm…</vt:lpstr>
      <vt:lpstr>Slide 13</vt:lpstr>
      <vt:lpstr>What are Organelles?</vt:lpstr>
      <vt:lpstr>PLASMA MEMBRANE </vt:lpstr>
      <vt:lpstr>Figure 7.6  The plasma membrane</vt:lpstr>
      <vt:lpstr>Slide 17</vt:lpstr>
      <vt:lpstr>Slide 18</vt:lpstr>
      <vt:lpstr>Slide 19</vt:lpstr>
      <vt:lpstr>Slide 20</vt:lpstr>
      <vt:lpstr>Slide 21</vt:lpstr>
      <vt:lpstr>Slide 22</vt:lpstr>
      <vt:lpstr>Golgi Apparatus Responsible for shipping, packaging products of the ER </vt:lpstr>
      <vt:lpstr>Mitochondria</vt:lpstr>
      <vt:lpstr>Figure 7.17  The mitochondrion, site of cellular respiration</vt:lpstr>
      <vt:lpstr>RIBOSOMES: </vt:lpstr>
      <vt:lpstr>Figure 7.11  Endoplasmic reticulum (ER)</vt:lpstr>
      <vt:lpstr>Slide 28</vt:lpstr>
      <vt:lpstr>Slide 29</vt:lpstr>
      <vt:lpstr>Slide 30</vt:lpstr>
      <vt:lpstr>Slide 31</vt:lpstr>
      <vt:lpstr>Slide 32</vt:lpstr>
      <vt:lpstr>Slide 33</vt:lpstr>
      <vt:lpstr>Cellular Structures for Support</vt:lpstr>
      <vt:lpstr>Figure 7.20  The cytoskeleton</vt:lpstr>
      <vt:lpstr>ORGANELLES FOR MOVEMENT</vt:lpstr>
      <vt:lpstr>Figure 7.23  A comparison of the beating of flagella and cilia</vt:lpstr>
      <vt:lpstr>Figure 7.23x  Sea urchin sperm</vt:lpstr>
      <vt:lpstr>Figure 7.7  Overview of an animal cell</vt:lpstr>
      <vt:lpstr>Figure 7.8  Overview of a plant cell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&amp; FUNCTION</dc:title>
  <dc:creator>Mom Mom</dc:creator>
  <cp:lastModifiedBy>user</cp:lastModifiedBy>
  <cp:revision>9</cp:revision>
  <dcterms:created xsi:type="dcterms:W3CDTF">2011-01-09T13:05:40Z</dcterms:created>
  <dcterms:modified xsi:type="dcterms:W3CDTF">2012-10-15T01:09:33Z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TC300031589990</vt:lpwstr>
  </property>
</Properties>
</file>