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sz="36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2AE3B283-26D2-42C3-B6D2-CF800D84E5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7B83E-71B5-4D92-BCD1-BF3057058C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838200"/>
            <a:ext cx="21717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838200"/>
            <a:ext cx="63627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668BC-9360-47F2-AEBF-62852AF101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6AF57-2642-4C6B-8582-6819CCA434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3E3D6-5ED7-4B9A-B8C5-906C0023DE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695D7-3D00-4FE1-8761-6B1998232C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ABACE-644C-4621-8BE8-4757660913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DE756-F53A-4E93-BC81-51F4F9186A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DF8E6-729B-489E-BC5C-B4A5799A12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943A4-5919-4102-88CD-5682E3CAFC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C7ED9-B26D-46DC-A38F-D18A4C500C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838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50D1F22F-8CC0-4A8E-B7E4-2D067E418B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Atomic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Chemistry, Unit 1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Isotopes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143001"/>
            <a:ext cx="8153400" cy="48768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Not all atoms of the same element are the same.  Ions have a different number of electrons, causing the atom to become charged.</a:t>
            </a:r>
          </a:p>
          <a:p>
            <a:pPr algn="ctr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Atoms of the same element can also have a different number of neutrons.  We call these </a:t>
            </a:r>
            <a:r>
              <a:rPr lang="en-US" b="1" dirty="0" smtClean="0">
                <a:solidFill>
                  <a:srgbClr val="FFC000"/>
                </a:solidFill>
              </a:rPr>
              <a:t>Isotopes</a:t>
            </a:r>
            <a:r>
              <a:rPr lang="en-US" b="1" dirty="0" smtClean="0"/>
              <a:t>.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Carbon-12	Carbon-14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6 protons     6 protons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  6 electrons     6 electrons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 6 neutrons      8 neutrons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1800" b="1" dirty="0" smtClean="0"/>
          </a:p>
          <a:p>
            <a:pPr algn="ctr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How has the model of atomic </a:t>
            </a:r>
            <a:r>
              <a:rPr lang="en-US" sz="6000" b="1" dirty="0" smtClean="0">
                <a:solidFill>
                  <a:schemeClr val="bg1"/>
                </a:solidFill>
              </a:rPr>
              <a:t>structure </a:t>
            </a:r>
            <a:r>
              <a:rPr lang="en-US" sz="6000" b="1" dirty="0" smtClean="0">
                <a:solidFill>
                  <a:schemeClr val="bg1"/>
                </a:solidFill>
              </a:rPr>
              <a:t>changed over time?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838200"/>
          </a:xfrm>
        </p:spPr>
        <p:txBody>
          <a:bodyPr/>
          <a:lstStyle/>
          <a:p>
            <a:r>
              <a:rPr lang="en-US" dirty="0" smtClean="0"/>
              <a:t>The Atom</a:t>
            </a:r>
            <a:endParaRPr lang="en-US" dirty="0"/>
          </a:p>
        </p:txBody>
      </p:sp>
      <p:pic>
        <p:nvPicPr>
          <p:cNvPr id="26626" name="Picture 2" descr="http://www.ece.neu.edu/faculty/nian/mom/img/at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28800"/>
            <a:ext cx="3962400" cy="39713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52400" y="1219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Electron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4343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Neutron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438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Proton</a:t>
            </a: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752600" y="1524000"/>
            <a:ext cx="381000" cy="685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2819400" y="2667000"/>
            <a:ext cx="1905000" cy="762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 flipV="1">
            <a:off x="2819400" y="4114800"/>
            <a:ext cx="2133600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629400" y="1600200"/>
            <a:ext cx="1981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The smallest unit of matter with its own unique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set of properties.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Subatomic Particles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905000"/>
          <a:ext cx="8686800" cy="3276599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14781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Particle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Symbol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Relative Charge (to each other)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Relative</a:t>
                      </a:r>
                      <a:r>
                        <a:rPr lang="en-US" sz="2000" baseline="0" dirty="0" smtClean="0"/>
                        <a:t> Mass (to each other)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Actual Mass (grams)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4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Electron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e</a:t>
                      </a:r>
                      <a:r>
                        <a:rPr lang="en-US" sz="2000" baseline="30000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sz="2000" baseline="30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1-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1/1840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9.11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</a:rPr>
                        <a:t> x 10</a:t>
                      </a:r>
                      <a:r>
                        <a:rPr lang="en-US" sz="2000" baseline="30000" dirty="0" smtClean="0">
                          <a:solidFill>
                            <a:srgbClr val="000000"/>
                          </a:solidFill>
                        </a:rPr>
                        <a:t>-28</a:t>
                      </a:r>
                      <a:endParaRPr lang="en-US" sz="2000" baseline="30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4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Proton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p</a:t>
                      </a:r>
                      <a:r>
                        <a:rPr lang="en-US" sz="2000" baseline="30000" dirty="0" smtClean="0">
                          <a:solidFill>
                            <a:srgbClr val="000000"/>
                          </a:solidFill>
                        </a:rPr>
                        <a:t>+</a:t>
                      </a:r>
                      <a:endParaRPr lang="en-US" sz="2000" baseline="30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1+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1.67 x 10</a:t>
                      </a:r>
                      <a:r>
                        <a:rPr lang="en-US" sz="2000" baseline="30000" dirty="0" smtClean="0">
                          <a:solidFill>
                            <a:srgbClr val="000000"/>
                          </a:solidFill>
                        </a:rPr>
                        <a:t>-24</a:t>
                      </a:r>
                      <a:endParaRPr lang="en-US" sz="2000" baseline="30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4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Neutron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n</a:t>
                      </a:r>
                      <a:r>
                        <a:rPr lang="en-US" sz="2000" baseline="3000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2000" baseline="30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1/67 x 10</a:t>
                      </a:r>
                      <a:r>
                        <a:rPr lang="en-US" sz="2000" baseline="30000" dirty="0" smtClean="0">
                          <a:solidFill>
                            <a:srgbClr val="000000"/>
                          </a:solidFill>
                        </a:rPr>
                        <a:t>-24</a:t>
                      </a:r>
                      <a:endParaRPr lang="en-US" sz="2000" baseline="30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838200"/>
          </a:xfrm>
        </p:spPr>
        <p:txBody>
          <a:bodyPr/>
          <a:lstStyle/>
          <a:p>
            <a:r>
              <a:rPr lang="en-US" dirty="0" smtClean="0"/>
              <a:t>Types of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endParaRPr lang="en-US" sz="11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118 Elements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0"/>
            <a:ext cx="8315325" cy="4514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Neutral Atom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267201" y="1066800"/>
            <a:ext cx="4419600" cy="5059363"/>
          </a:xfrm>
        </p:spPr>
        <p:txBody>
          <a:bodyPr/>
          <a:lstStyle/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Atomic Number (Z) =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# of protons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Mass Number (A) =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# protons + # of neutrons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Neutral means no charge so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# protons = # of neutrons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0962" name="Picture 2" descr="http://ts1.mm.bing.net/th?id=H.4727664910011784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2057400"/>
            <a:ext cx="3410565" cy="281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Neutral Atom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828800"/>
            <a:ext cx="4041775" cy="3951288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Helium: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2 protons 	+2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2 electrons 	  2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2 neutrons 	  0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Overall 	  0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Charge	(neutral)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7" name="Picture 2" descr="http://ts1.mm.bing.net/th?id=H.4727664910011784&amp;pid=15.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81200"/>
            <a:ext cx="3960749" cy="32742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5334000" y="2438400"/>
            <a:ext cx="3200400" cy="2514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90600" y="1828800"/>
            <a:ext cx="3124200" cy="2438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Atomic Symbol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Atomic Symbol for Helium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/>
          </p:cNvGraphicFramePr>
          <p:nvPr>
            <p:ph sz="quarter" idx="4"/>
          </p:nvPr>
        </p:nvGraphicFramePr>
        <p:xfrm>
          <a:off x="4645025" y="2803260"/>
          <a:ext cx="4041775" cy="2694517"/>
        </p:xfrm>
        <a:graphic>
          <a:graphicData uri="http://schemas.openxmlformats.org/presentationml/2006/ole">
            <p:oleObj spid="_x0000_s43011" name="Equation" r:id="rId3" imgW="0" imgH="0" progId="Equation.3">
              <p:embed/>
            </p:oleObj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1447800" y="2019300"/>
          <a:ext cx="2209800" cy="1988820"/>
        </p:xfrm>
        <a:graphic>
          <a:graphicData uri="http://schemas.openxmlformats.org/presentationml/2006/ole">
            <p:oleObj spid="_x0000_s43013" name="Equation" r:id="rId4" imgW="253800" imgH="2286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8600" y="1219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Mass Number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4724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Atomic Number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7000" y="4572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Element Symbol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1066800" y="1600200"/>
            <a:ext cx="838200" cy="990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1295400" y="3886200"/>
            <a:ext cx="381000" cy="762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 flipV="1">
            <a:off x="3048000" y="3657600"/>
            <a:ext cx="533400" cy="838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5791200" y="2667000"/>
          <a:ext cx="2438400" cy="1905000"/>
        </p:xfrm>
        <a:graphic>
          <a:graphicData uri="http://schemas.openxmlformats.org/presentationml/2006/ole">
            <p:oleObj spid="_x0000_s43015" name="Equation" r:id="rId5" imgW="291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/>
          <a:lstStyle/>
          <a:p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19200"/>
            <a:ext cx="7924800" cy="3951288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Atoms can gain or lose electrons, causing them to be positively or negatively charged.  We call these charged atoms </a:t>
            </a:r>
            <a:r>
              <a:rPr lang="en-US" b="1" dirty="0" smtClean="0">
                <a:solidFill>
                  <a:srgbClr val="FFC000"/>
                </a:solidFill>
              </a:rPr>
              <a:t>IONS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667000"/>
            <a:ext cx="2819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Positive Ion: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Ca</a:t>
            </a:r>
            <a:r>
              <a:rPr lang="en-US" b="1" baseline="30000" dirty="0" smtClean="0">
                <a:solidFill>
                  <a:schemeClr val="bg1"/>
                </a:solidFill>
              </a:rPr>
              <a:t>2+ 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20 protons	+20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20 neutrons	   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? Electrons           -?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Overall Charge	  +2</a:t>
            </a:r>
          </a:p>
          <a:p>
            <a:endParaRPr lang="en-US" baseline="30000" dirty="0"/>
          </a:p>
          <a:p>
            <a:endParaRPr lang="en-US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2667000"/>
            <a:ext cx="2819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Negative Ion: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Cl</a:t>
            </a:r>
            <a:r>
              <a:rPr lang="en-US" b="1" baseline="30000" dirty="0" smtClean="0">
                <a:solidFill>
                  <a:schemeClr val="bg1"/>
                </a:solidFill>
              </a:rPr>
              <a:t>1- 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17 protons	+17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18 neutrons	   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? Electrons           -?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Overall Charge	  -1</a:t>
            </a:r>
          </a:p>
          <a:p>
            <a:endParaRPr lang="en-US" baseline="30000" dirty="0"/>
          </a:p>
          <a:p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1072117">
  <a:themeElements>
    <a:clrScheme name="Office Theme 12">
      <a:dk1>
        <a:srgbClr val="969696"/>
      </a:dk1>
      <a:lt1>
        <a:srgbClr val="FFFFFF"/>
      </a:lt1>
      <a:dk2>
        <a:srgbClr val="99EFF1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7F7F7F"/>
      </a:accent4>
      <a:accent5>
        <a:srgbClr val="DAEDEF"/>
      </a:accent5>
      <a:accent6>
        <a:srgbClr val="2D2D8A"/>
      </a:accent6>
      <a:hlink>
        <a:srgbClr val="009999"/>
      </a:hlink>
      <a:folHlink>
        <a:srgbClr val="6699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336699"/>
        </a:dk1>
        <a:lt1>
          <a:srgbClr val="FFFFFF"/>
        </a:lt1>
        <a:dk2>
          <a:srgbClr val="87BBDF"/>
        </a:dk2>
        <a:lt2>
          <a:srgbClr val="E3EBF1"/>
        </a:lt2>
        <a:accent1>
          <a:srgbClr val="0099CC"/>
        </a:accent1>
        <a:accent2>
          <a:srgbClr val="468A4B"/>
        </a:accent2>
        <a:accent3>
          <a:srgbClr val="C3DAEC"/>
        </a:accent3>
        <a:accent4>
          <a:srgbClr val="DADADA"/>
        </a:accent4>
        <a:accent5>
          <a:srgbClr val="AACAE2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777777"/>
        </a:dk1>
        <a:lt1>
          <a:srgbClr val="FFFFFF"/>
        </a:lt1>
        <a:dk2>
          <a:srgbClr val="B7B9AF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D8D9D4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E3E5C"/>
        </a:dk1>
        <a:lt1>
          <a:srgbClr val="FFFFFF"/>
        </a:lt1>
        <a:dk2>
          <a:srgbClr val="5C87A4"/>
        </a:dk2>
        <a:lt2>
          <a:srgbClr val="FFFFFF"/>
        </a:lt2>
        <a:accent1>
          <a:srgbClr val="4C8877"/>
        </a:accent1>
        <a:accent2>
          <a:srgbClr val="6666FF"/>
        </a:accent2>
        <a:accent3>
          <a:srgbClr val="B5C3CF"/>
        </a:accent3>
        <a:accent4>
          <a:srgbClr val="DADADA"/>
        </a:accent4>
        <a:accent5>
          <a:srgbClr val="B2C3BD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66"/>
        </a:dk1>
        <a:lt1>
          <a:srgbClr val="FFFFFF"/>
        </a:lt1>
        <a:dk2>
          <a:srgbClr val="1C72E4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BBCE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3366"/>
        </a:dk1>
        <a:lt1>
          <a:srgbClr val="FFFFFF"/>
        </a:lt1>
        <a:dk2>
          <a:srgbClr val="99D3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CAE6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F7EBD"/>
        </a:dk1>
        <a:lt1>
          <a:srgbClr val="D9F8FF"/>
        </a:lt1>
        <a:dk2>
          <a:srgbClr val="336699"/>
        </a:dk2>
        <a:lt2>
          <a:srgbClr val="777777"/>
        </a:lt2>
        <a:accent1>
          <a:srgbClr val="CCECFF"/>
        </a:accent1>
        <a:accent2>
          <a:srgbClr val="579CDB"/>
        </a:accent2>
        <a:accent3>
          <a:srgbClr val="E9FBFF"/>
        </a:accent3>
        <a:accent4>
          <a:srgbClr val="346BA1"/>
        </a:accent4>
        <a:accent5>
          <a:srgbClr val="E2F4FF"/>
        </a:accent5>
        <a:accent6>
          <a:srgbClr val="4E8DC6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A84724"/>
        </a:dk2>
        <a:lt2>
          <a:srgbClr val="DFD293"/>
        </a:lt2>
        <a:accent1>
          <a:srgbClr val="DF7475"/>
        </a:accent1>
        <a:accent2>
          <a:srgbClr val="5C8FC2"/>
        </a:accent2>
        <a:accent3>
          <a:srgbClr val="D1B1AC"/>
        </a:accent3>
        <a:accent4>
          <a:srgbClr val="DADADA"/>
        </a:accent4>
        <a:accent5>
          <a:srgbClr val="ECBCBD"/>
        </a:accent5>
        <a:accent6>
          <a:srgbClr val="5381B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3E3E5C"/>
        </a:dk1>
        <a:lt1>
          <a:srgbClr val="C2FEE1"/>
        </a:lt1>
        <a:dk2>
          <a:srgbClr val="0066CC"/>
        </a:dk2>
        <a:lt2>
          <a:srgbClr val="CCECFF"/>
        </a:lt2>
        <a:accent1>
          <a:srgbClr val="3C9698"/>
        </a:accent1>
        <a:accent2>
          <a:srgbClr val="6666FF"/>
        </a:accent2>
        <a:accent3>
          <a:srgbClr val="AAB8E2"/>
        </a:accent3>
        <a:accent4>
          <a:srgbClr val="A5D9C0"/>
        </a:accent4>
        <a:accent5>
          <a:srgbClr val="AFC9CA"/>
        </a:accent5>
        <a:accent6>
          <a:srgbClr val="5C5CE7"/>
        </a:accent6>
        <a:hlink>
          <a:srgbClr val="99CCFF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969696"/>
        </a:dk1>
        <a:lt1>
          <a:srgbClr val="FFFFFF"/>
        </a:lt1>
        <a:dk2>
          <a:srgbClr val="0099CC"/>
        </a:dk2>
        <a:lt2>
          <a:srgbClr val="969696"/>
        </a:lt2>
        <a:accent1>
          <a:srgbClr val="D2F8B8"/>
        </a:accent1>
        <a:accent2>
          <a:srgbClr val="CCCC00"/>
        </a:accent2>
        <a:accent3>
          <a:srgbClr val="FFFFFF"/>
        </a:accent3>
        <a:accent4>
          <a:srgbClr val="7F7F7F"/>
        </a:accent4>
        <a:accent5>
          <a:srgbClr val="E5FBD8"/>
        </a:accent5>
        <a:accent6>
          <a:srgbClr val="B9B900"/>
        </a:accent6>
        <a:hlink>
          <a:srgbClr val="00CC99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CCFFCC"/>
        </a:dk1>
        <a:lt1>
          <a:srgbClr val="FFFFFF"/>
        </a:lt1>
        <a:dk2>
          <a:srgbClr val="9BD9FF"/>
        </a:dk2>
        <a:lt2>
          <a:srgbClr val="808080"/>
        </a:lt2>
        <a:accent1>
          <a:srgbClr val="6DB6FF"/>
        </a:accent1>
        <a:accent2>
          <a:srgbClr val="CCFFCC"/>
        </a:accent2>
        <a:accent3>
          <a:srgbClr val="FFFFFF"/>
        </a:accent3>
        <a:accent4>
          <a:srgbClr val="AEDAAE"/>
        </a:accent4>
        <a:accent5>
          <a:srgbClr val="BAD7FF"/>
        </a:accent5>
        <a:accent6>
          <a:srgbClr val="B9E7B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EAEAEA"/>
        </a:dk1>
        <a:lt1>
          <a:srgbClr val="FFFFFF"/>
        </a:lt1>
        <a:dk2>
          <a:srgbClr val="EAEAEA"/>
        </a:dk2>
        <a:lt2>
          <a:srgbClr val="333333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C8C8C8"/>
        </a:accent4>
        <a:accent5>
          <a:srgbClr val="D5D5D5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969696"/>
        </a:dk1>
        <a:lt1>
          <a:srgbClr val="FFFFFF"/>
        </a:lt1>
        <a:dk2>
          <a:srgbClr val="99EFF1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7F7F7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>en-us</Markets>
    <AppVer xmlns="145c5697-5eb5-440b-b2f1-a8273fb59250" xsi:nil="true"/>
    <AuthoringAssetId xmlns="145c5697-5eb5-440b-b2f1-a8273fb59250">TP001072117</AuthoringAssetId>
    <AssetId xmlns="145c5697-5eb5-440b-b2f1-a8273fb59250">TS001072117</AssetId>
  </documentManagement>
</p:properties>
</file>

<file path=customXml/itemProps1.xml><?xml version="1.0" encoding="utf-8"?>
<ds:datastoreItem xmlns:ds="http://schemas.openxmlformats.org/officeDocument/2006/customXml" ds:itemID="{8B981BAC-D274-481A-A12D-8B78929894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7FF02D-4957-45FB-B0AA-D3D6557A96CF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BC70BE1E-C9DF-4649-BA7A-686F6F7BCE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6E128B5F-C3EC-44A4-9E36-7D488E2B3766}">
  <ds:schemaRefs>
    <ds:schemaRef ds:uri="http://schemas.microsoft.com/office/2006/metadata/properties"/>
    <ds:schemaRef ds:uri="145c5697-5eb5-440b-b2f1-a8273fb592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TS001072117</Template>
  <TotalTime>226</TotalTime>
  <Words>226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TS001072117</vt:lpstr>
      <vt:lpstr>Equation</vt:lpstr>
      <vt:lpstr>Atomic Structure</vt:lpstr>
      <vt:lpstr>Essential Question</vt:lpstr>
      <vt:lpstr>The Atom</vt:lpstr>
      <vt:lpstr>Subatomic Particles</vt:lpstr>
      <vt:lpstr>Types of Atoms</vt:lpstr>
      <vt:lpstr>The Neutral Atom</vt:lpstr>
      <vt:lpstr>The Neutral Atom</vt:lpstr>
      <vt:lpstr>Atomic Symbol</vt:lpstr>
      <vt:lpstr>Ions</vt:lpstr>
      <vt:lpstr>Isotopes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</dc:title>
  <dc:creator>user</dc:creator>
  <cp:lastModifiedBy>user</cp:lastModifiedBy>
  <cp:revision>3</cp:revision>
  <cp:lastPrinted>1601-01-01T00:00:00Z</cp:lastPrinted>
  <dcterms:created xsi:type="dcterms:W3CDTF">2013-08-27T06:21:51Z</dcterms:created>
  <dcterms:modified xsi:type="dcterms:W3CDTF">2013-08-28T01:40:43Z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/>
  </property>
  <property fmtid="{D5CDD505-2E9C-101B-9397-08002B2CF9AE}" pid="3" name="Markets">
    <vt:lpwstr>en-us</vt:lpwstr>
  </property>
  <property fmtid="{D5CDD505-2E9C-101B-9397-08002B2CF9AE}" pid="4" name="AssetType">
    <vt:lpwstr>TP</vt:lpwstr>
  </property>
  <property fmtid="{D5CDD505-2E9C-101B-9397-08002B2CF9AE}" pid="5" name="BugNumber">
    <vt:lpwstr>460420L</vt:lpwstr>
  </property>
  <property fmtid="{D5CDD505-2E9C-101B-9397-08002B2CF9AE}" pid="6" name="TPInstallLocation">
    <vt:lpwstr>{Document Themes}</vt:lpwstr>
  </property>
  <property fmtid="{D5CDD505-2E9C-101B-9397-08002B2CF9AE}" pid="7" name="PrimaryImageGen">
    <vt:lpwstr>1</vt:lpwstr>
  </property>
  <property fmtid="{D5CDD505-2E9C-101B-9397-08002B2CF9AE}" pid="8" name="display_urn:schemas-microsoft-com:office:office#APAuthor">
    <vt:lpwstr>REDMOND\cynvey</vt:lpwstr>
  </property>
  <property fmtid="{D5CDD505-2E9C-101B-9397-08002B2CF9AE}" pid="9" name="APAuthor">
    <vt:lpwstr>191</vt:lpwstr>
  </property>
  <property fmtid="{D5CDD505-2E9C-101B-9397-08002B2CF9AE}" pid="10" name="Milestone">
    <vt:lpwstr>Continuous</vt:lpwstr>
  </property>
  <property fmtid="{D5CDD505-2E9C-101B-9397-08002B2CF9AE}" pid="11" name="TPAppVersion">
    <vt:lpwstr>11</vt:lpwstr>
  </property>
  <property fmtid="{D5CDD505-2E9C-101B-9397-08002B2CF9AE}" pid="12" name="TPCommandLine">
    <vt:lpwstr>{PP} {FilePath}</vt:lpwstr>
  </property>
  <property fmtid="{D5CDD505-2E9C-101B-9397-08002B2CF9AE}" pid="13" name="AssetId">
    <vt:lpwstr>TS001072117</vt:lpwstr>
  </property>
  <property fmtid="{D5CDD505-2E9C-101B-9397-08002B2CF9AE}" pid="14" name="IsSearchable">
    <vt:lpwstr>0</vt:lpwstr>
  </property>
  <property fmtid="{D5CDD505-2E9C-101B-9397-08002B2CF9AE}" pid="15" name="NumericId">
    <vt:lpwstr>-1.00000000000000</vt:lpwstr>
  </property>
  <property fmtid="{D5CDD505-2E9C-101B-9397-08002B2CF9AE}" pid="16" name="PublishTargets">
    <vt:lpwstr>OfficeOnline</vt:lpwstr>
  </property>
  <property fmtid="{D5CDD505-2E9C-101B-9397-08002B2CF9AE}" pid="17" name="TPLaunchHelpLinkType">
    <vt:lpwstr>Template</vt:lpwstr>
  </property>
  <property fmtid="{D5CDD505-2E9C-101B-9397-08002B2CF9AE}" pid="18" name="TPFriendlyName">
    <vt:lpwstr>Blue atom design template</vt:lpwstr>
  </property>
  <property fmtid="{D5CDD505-2E9C-101B-9397-08002B2CF9AE}" pid="19" name="TimesCloned">
    <vt:lpwstr>1.00000000000000</vt:lpwstr>
  </property>
  <property fmtid="{D5CDD505-2E9C-101B-9397-08002B2CF9AE}" pid="20" name="display_urn:schemas-microsoft-com:office:office#APEditor">
    <vt:lpwstr>REDMOND\v-luannv</vt:lpwstr>
  </property>
  <property fmtid="{D5CDD505-2E9C-101B-9397-08002B2CF9AE}" pid="21" name="APEditor">
    <vt:lpwstr>92</vt:lpwstr>
  </property>
  <property fmtid="{D5CDD505-2E9C-101B-9397-08002B2CF9AE}" pid="22" name="Provider">
    <vt:lpwstr>EY006220130</vt:lpwstr>
  </property>
  <property fmtid="{D5CDD505-2E9C-101B-9397-08002B2CF9AE}" pid="23" name="SourceTitle">
    <vt:lpwstr>Blue atom design template</vt:lpwstr>
  </property>
  <property fmtid="{D5CDD505-2E9C-101B-9397-08002B2CF9AE}" pid="24" name="TPApplication">
    <vt:lpwstr>PowerPoint</vt:lpwstr>
  </property>
  <property fmtid="{D5CDD505-2E9C-101B-9397-08002B2CF9AE}" pid="25" name="TPLaunchHelpLink">
    <vt:lpwstr/>
  </property>
  <property fmtid="{D5CDD505-2E9C-101B-9397-08002B2CF9AE}" pid="26" name="OpenTemplate">
    <vt:lpwstr>1</vt:lpwstr>
  </property>
  <property fmtid="{D5CDD505-2E9C-101B-9397-08002B2CF9AE}" pid="27" name="UACurrentWords">
    <vt:lpwstr>0</vt:lpwstr>
  </property>
  <property fmtid="{D5CDD505-2E9C-101B-9397-08002B2CF9AE}" pid="28" name="UALocRecommendation">
    <vt:lpwstr>Localize</vt:lpwstr>
  </property>
  <property fmtid="{D5CDD505-2E9C-101B-9397-08002B2CF9AE}" pid="29" name="Applications">
    <vt:lpwstr>65;#Microsoft Office PowerPoint 2007;#184;#Office 2000;#67;#PowerPoint - Design Templt 12;#64;#PowerPoint 2003;#79;#Template 12;#182;#Office XP;#66;#PowerPoint - Design Templt 2003</vt:lpwstr>
  </property>
  <property fmtid="{D5CDD505-2E9C-101B-9397-08002B2CF9AE}" pid="30" name="TemplateStatus">
    <vt:lpwstr>Complete</vt:lpwstr>
  </property>
  <property fmtid="{D5CDD505-2E9C-101B-9397-08002B2CF9AE}" pid="31" name="ContentTypeId">
    <vt:lpwstr>0x0101006025706CF4CD034688BEBAE97A2E701D020200C3831ACA17D8814887A164412888521E</vt:lpwstr>
  </property>
  <property fmtid="{D5CDD505-2E9C-101B-9397-08002B2CF9AE}" pid="32" name="IsDeleted">
    <vt:lpwstr>0</vt:lpwstr>
  </property>
  <property fmtid="{D5CDD505-2E9C-101B-9397-08002B2CF9AE}" pid="33" name="ShowIn">
    <vt:lpwstr>Show everywhere</vt:lpwstr>
  </property>
  <property fmtid="{D5CDD505-2E9C-101B-9397-08002B2CF9AE}" pid="34" name="UANotes">
    <vt:lpwstr>418466L; June 2003 retrofit. Premium Exception Oct. 2003</vt:lpwstr>
  </property>
  <property fmtid="{D5CDD505-2E9C-101B-9397-08002B2CF9AE}" pid="35" name="PublishStatusLookup">
    <vt:lpwstr>256591</vt:lpwstr>
  </property>
  <property fmtid="{D5CDD505-2E9C-101B-9397-08002B2CF9AE}" pid="36" name="_Category">
    <vt:lpwstr/>
  </property>
  <property fmtid="{D5CDD505-2E9C-101B-9397-08002B2CF9AE}" pid="37" name="Categories">
    <vt:lpwstr/>
  </property>
  <property fmtid="{D5CDD505-2E9C-101B-9397-08002B2CF9AE}" pid="38" name="Approval Level">
    <vt:lpwstr/>
  </property>
  <property fmtid="{D5CDD505-2E9C-101B-9397-08002B2CF9AE}" pid="39" name="Keywords">
    <vt:lpwstr/>
  </property>
  <property fmtid="{D5CDD505-2E9C-101B-9397-08002B2CF9AE}" pid="40" name="_Status">
    <vt:lpwstr/>
  </property>
  <property fmtid="{D5CDD505-2E9C-101B-9397-08002B2CF9AE}" pid="41" name="_Author">
    <vt:lpwstr/>
  </property>
  <property fmtid="{D5CDD505-2E9C-101B-9397-08002B2CF9AE}" pid="42" name="Slides">
    <vt:lpwstr>0</vt:lpwstr>
  </property>
  <property fmtid="{D5CDD505-2E9C-101B-9397-08002B2CF9AE}" pid="43" name="_Comments">
    <vt:lpwstr/>
  </property>
  <property fmtid="{D5CDD505-2E9C-101B-9397-08002B2CF9AE}" pid="44" name="Assigned To">
    <vt:lpwstr/>
  </property>
  <property fmtid="{D5CDD505-2E9C-101B-9397-08002B2CF9AE}" pid="45" name="Subject">
    <vt:lpwstr/>
  </property>
  <property fmtid="{D5CDD505-2E9C-101B-9397-08002B2CF9AE}" pid="46" name="TPComponent">
    <vt:lpwstr>PPTFiles</vt:lpwstr>
  </property>
  <property fmtid="{D5CDD505-2E9C-101B-9397-08002B2CF9AE}" pid="47" name="TPNamespace">
    <vt:lpwstr>POWERPNT</vt:lpwstr>
  </property>
  <property fmtid="{D5CDD505-2E9C-101B-9397-08002B2CF9AE}" pid="48" name="TPClientViewer">
    <vt:lpwstr>Microsoft Office PowerPoint</vt:lpwstr>
  </property>
  <property fmtid="{D5CDD505-2E9C-101B-9397-08002B2CF9AE}" pid="49" name="APTrustLevel">
    <vt:lpwstr>1.00000000000000</vt:lpwstr>
  </property>
  <property fmtid="{D5CDD505-2E9C-101B-9397-08002B2CF9AE}" pid="50" name="TrustLevel">
    <vt:lpwstr>Microsoft Managed Content</vt:lpwstr>
  </property>
  <property fmtid="{D5CDD505-2E9C-101B-9397-08002B2CF9AE}" pid="51" name="Content Type">
    <vt:lpwstr>OOFile</vt:lpwstr>
  </property>
  <property fmtid="{D5CDD505-2E9C-101B-9397-08002B2CF9AE}" pid="52" name="AuthoringAssetId">
    <vt:lpwstr>TP001072117</vt:lpwstr>
  </property>
  <property fmtid="{D5CDD505-2E9C-101B-9397-08002B2CF9AE}" pid="53" name="NumericAssetId">
    <vt:lpwstr/>
  </property>
  <property fmtid="{D5CDD505-2E9C-101B-9397-08002B2CF9AE}" pid="54" name="AppVer">
    <vt:lpwstr/>
  </property>
</Properties>
</file>